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429" r:id="rId2"/>
    <p:sldId id="427" r:id="rId3"/>
    <p:sldId id="430" r:id="rId4"/>
    <p:sldId id="451" r:id="rId5"/>
    <p:sldId id="452" r:id="rId6"/>
    <p:sldId id="453" r:id="rId7"/>
    <p:sldId id="454" r:id="rId8"/>
    <p:sldId id="455" r:id="rId9"/>
    <p:sldId id="456" r:id="rId10"/>
    <p:sldId id="457" r:id="rId11"/>
    <p:sldId id="458" r:id="rId12"/>
    <p:sldId id="459" r:id="rId13"/>
    <p:sldId id="460" r:id="rId14"/>
    <p:sldId id="461" r:id="rId15"/>
    <p:sldId id="462" r:id="rId16"/>
    <p:sldId id="463" r:id="rId17"/>
    <p:sldId id="464" r:id="rId18"/>
    <p:sldId id="465" r:id="rId19"/>
    <p:sldId id="466" r:id="rId20"/>
    <p:sldId id="480" r:id="rId21"/>
    <p:sldId id="477" r:id="rId22"/>
    <p:sldId id="478" r:id="rId23"/>
    <p:sldId id="479" r:id="rId24"/>
    <p:sldId id="467" r:id="rId25"/>
    <p:sldId id="468" r:id="rId26"/>
    <p:sldId id="469" r:id="rId27"/>
    <p:sldId id="470" r:id="rId28"/>
    <p:sldId id="471" r:id="rId29"/>
    <p:sldId id="472" r:id="rId30"/>
    <p:sldId id="473" r:id="rId31"/>
    <p:sldId id="474" r:id="rId32"/>
    <p:sldId id="481" r:id="rId33"/>
    <p:sldId id="482" r:id="rId34"/>
    <p:sldId id="483" r:id="rId35"/>
    <p:sldId id="499" r:id="rId36"/>
    <p:sldId id="484" r:id="rId37"/>
    <p:sldId id="500" r:id="rId38"/>
    <p:sldId id="485" r:id="rId39"/>
    <p:sldId id="501" r:id="rId40"/>
    <p:sldId id="486" r:id="rId41"/>
    <p:sldId id="487" r:id="rId42"/>
    <p:sldId id="488" r:id="rId43"/>
    <p:sldId id="489" r:id="rId44"/>
    <p:sldId id="490" r:id="rId45"/>
    <p:sldId id="491" r:id="rId46"/>
    <p:sldId id="492" r:id="rId47"/>
    <p:sldId id="493" r:id="rId48"/>
    <p:sldId id="494" r:id="rId49"/>
    <p:sldId id="495" r:id="rId50"/>
    <p:sldId id="496" r:id="rId51"/>
    <p:sldId id="497" r:id="rId52"/>
    <p:sldId id="507" r:id="rId53"/>
    <p:sldId id="514" r:id="rId54"/>
    <p:sldId id="515" r:id="rId55"/>
    <p:sldId id="516" r:id="rId56"/>
    <p:sldId id="517" r:id="rId57"/>
    <p:sldId id="518" r:id="rId58"/>
    <p:sldId id="519" r:id="rId59"/>
    <p:sldId id="520" r:id="rId60"/>
    <p:sldId id="521" r:id="rId61"/>
    <p:sldId id="522" r:id="rId62"/>
    <p:sldId id="523" r:id="rId63"/>
    <p:sldId id="524" r:id="rId64"/>
    <p:sldId id="525" r:id="rId65"/>
    <p:sldId id="526" r:id="rId66"/>
    <p:sldId id="527" r:id="rId67"/>
    <p:sldId id="528" r:id="rId68"/>
    <p:sldId id="529" r:id="rId69"/>
    <p:sldId id="530" r:id="rId70"/>
    <p:sldId id="531" r:id="rId71"/>
    <p:sldId id="532" r:id="rId72"/>
    <p:sldId id="533" r:id="rId73"/>
    <p:sldId id="534" r:id="rId74"/>
    <p:sldId id="535" r:id="rId75"/>
    <p:sldId id="536" r:id="rId76"/>
    <p:sldId id="537" r:id="rId77"/>
    <p:sldId id="538" r:id="rId78"/>
    <p:sldId id="539" r:id="rId79"/>
    <p:sldId id="540" r:id="rId80"/>
    <p:sldId id="541" r:id="rId81"/>
    <p:sldId id="542" r:id="rId82"/>
    <p:sldId id="543" r:id="rId83"/>
    <p:sldId id="476" r:id="rId84"/>
    <p:sldId id="428" r:id="rId8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79D"/>
    <a:srgbClr val="045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67" autoAdjust="0"/>
    <p:restoredTop sz="86504" autoAdjust="0"/>
  </p:normalViewPr>
  <p:slideViewPr>
    <p:cSldViewPr snapToGrid="0">
      <p:cViewPr varScale="1">
        <p:scale>
          <a:sx n="80" d="100"/>
          <a:sy n="80" d="100"/>
        </p:scale>
        <p:origin x="447"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84C2-1FE5-43DC-877A-1227508D03B9}" type="datetimeFigureOut">
              <a:rPr lang="tr-TR" smtClean="0"/>
              <a:t>25.01.2022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C8812-3A4E-40D0-9239-FBD81C6B3DBC}" type="slidenum">
              <a:rPr lang="tr-TR" smtClean="0"/>
              <a:t>‹#›</a:t>
            </a:fld>
            <a:endParaRPr lang="tr-TR"/>
          </a:p>
        </p:txBody>
      </p:sp>
    </p:spTree>
    <p:extLst>
      <p:ext uri="{BB962C8B-B14F-4D97-AF65-F5344CB8AC3E}">
        <p14:creationId xmlns:p14="http://schemas.microsoft.com/office/powerpoint/2010/main" val="59095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https://www.mysqltutorial.org/mysql-basics/</a:t>
            </a:r>
          </a:p>
        </p:txBody>
      </p:sp>
      <p:sp>
        <p:nvSpPr>
          <p:cNvPr id="4" name="Slayt Numarası Yer Tutucusu 3"/>
          <p:cNvSpPr>
            <a:spLocks noGrp="1"/>
          </p:cNvSpPr>
          <p:nvPr>
            <p:ph type="sldNum" sz="quarter" idx="5"/>
          </p:nvPr>
        </p:nvSpPr>
        <p:spPr/>
        <p:txBody>
          <a:bodyPr/>
          <a:lstStyle/>
          <a:p>
            <a:fld id="{EABC8812-3A4E-40D0-9239-FBD81C6B3DBC}" type="slidenum">
              <a:rPr lang="tr-TR" smtClean="0"/>
              <a:t>3</a:t>
            </a:fld>
            <a:endParaRPr lang="tr-TR"/>
          </a:p>
        </p:txBody>
      </p:sp>
    </p:spTree>
    <p:extLst>
      <p:ext uri="{BB962C8B-B14F-4D97-AF65-F5344CB8AC3E}">
        <p14:creationId xmlns:p14="http://schemas.microsoft.com/office/powerpoint/2010/main" val="1707368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Verileri mantıksal düzeyde düzenlemek için kullanılan yapılardır. Özellikle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veritabanı</a:t>
            </a:r>
            <a:r>
              <a:rPr lang="tr-TR" sz="1800" dirty="0">
                <a:effectLst/>
                <a:latin typeface="Calibri" panose="020F0502020204030204" pitchFamily="34" charset="0"/>
                <a:ea typeface="Calibri" panose="020F0502020204030204" pitchFamily="34" charset="0"/>
                <a:cs typeface="Times New Roman" panose="02020603050405020304" pitchFamily="18" charset="0"/>
              </a:rPr>
              <a:t> yönetim sistemleri modelleri kullanır. </a:t>
            </a:r>
          </a:p>
          <a:p>
            <a:pPr>
              <a:lnSpc>
                <a:spcPct val="107000"/>
              </a:lnSpc>
              <a:spcAft>
                <a:spcPts val="800"/>
              </a:spcAft>
            </a:pPr>
            <a:r>
              <a:rPr lang="tr-TR" sz="1800" dirty="0" err="1">
                <a:effectLst/>
                <a:latin typeface="Calibri" panose="020F0502020204030204" pitchFamily="34" charset="0"/>
                <a:ea typeface="Calibri" panose="020F0502020204030204" pitchFamily="34" charset="0"/>
                <a:cs typeface="Times New Roman" panose="02020603050405020304" pitchFamily="18" charset="0"/>
              </a:rPr>
              <a:t>Sıradüzensel</a:t>
            </a:r>
            <a:r>
              <a:rPr lang="tr-TR" sz="1800" dirty="0">
                <a:effectLst/>
                <a:latin typeface="Calibri" panose="020F0502020204030204" pitchFamily="34" charset="0"/>
                <a:ea typeface="Calibri" panose="020F0502020204030204" pitchFamily="34" charset="0"/>
                <a:cs typeface="Times New Roman" panose="02020603050405020304" pitchFamily="18" charset="0"/>
              </a:rPr>
              <a:t> Veri modeli : en eski modellerden biridir. Bir hiyerarşik yapıyı ortaya koymaktadır. Ebeveyn ve çocuk düğümlerle çalışır. </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Ağ veri modeli : eski bir modeldir yine. Bütün düğümlerin birbirine bağlanabildiği bir modeldir.</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İlişkisel veri modeli : günümüzde yaygın olarak kullanılmaktadır. özellikle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VTYSlerde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kullanılr</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Nesneye yönelik veri modeli : on yıldır yaygın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olmasada</a:t>
            </a:r>
            <a:r>
              <a:rPr lang="tr-TR" sz="1800" dirty="0">
                <a:effectLst/>
                <a:latin typeface="Calibri" panose="020F0502020204030204" pitchFamily="34" charset="0"/>
                <a:ea typeface="Calibri" panose="020F0502020204030204" pitchFamily="34" charset="0"/>
                <a:cs typeface="Times New Roman" panose="02020603050405020304" pitchFamily="18" charset="0"/>
              </a:rPr>
              <a:t> kullanılmaktadır.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vtyslerde</a:t>
            </a:r>
            <a:r>
              <a:rPr lang="tr-TR" sz="1800" dirty="0">
                <a:effectLst/>
                <a:latin typeface="Calibri" panose="020F0502020204030204" pitchFamily="34" charset="0"/>
                <a:ea typeface="Calibri" panose="020F0502020204030204" pitchFamily="34" charset="0"/>
                <a:cs typeface="Times New Roman" panose="02020603050405020304" pitchFamily="18" charset="0"/>
              </a:rPr>
              <a:t> yeni yeni kullanılmaktadır. </a:t>
            </a:r>
          </a:p>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6</a:t>
            </a:fld>
            <a:endParaRPr lang="tr-TR"/>
          </a:p>
        </p:txBody>
      </p:sp>
    </p:spTree>
    <p:extLst>
      <p:ext uri="{BB962C8B-B14F-4D97-AF65-F5344CB8AC3E}">
        <p14:creationId xmlns:p14="http://schemas.microsoft.com/office/powerpoint/2010/main" val="2948839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7</a:t>
            </a:fld>
            <a:endParaRPr lang="tr-TR"/>
          </a:p>
        </p:txBody>
      </p:sp>
    </p:spTree>
    <p:extLst>
      <p:ext uri="{BB962C8B-B14F-4D97-AF65-F5344CB8AC3E}">
        <p14:creationId xmlns:p14="http://schemas.microsoft.com/office/powerpoint/2010/main" val="232874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İki önemli aşama vardır : istatistiksel yöntemler ve veri madenciliği yöntemleridir. Her </a:t>
            </a:r>
            <a:r>
              <a:rPr lang="tr-TR" sz="1200" dirty="0" err="1">
                <a:effectLst/>
                <a:latin typeface="Calibri" panose="020F0502020204030204" pitchFamily="34" charset="0"/>
                <a:ea typeface="Calibri" panose="020F0502020204030204" pitchFamily="34" charset="0"/>
                <a:cs typeface="Times New Roman" panose="02020603050405020304" pitchFamily="18" charset="0"/>
              </a:rPr>
              <a:t>ikiside</a:t>
            </a:r>
            <a:r>
              <a:rPr lang="tr-TR" sz="1200" dirty="0">
                <a:effectLst/>
                <a:latin typeface="Calibri" panose="020F0502020204030204" pitchFamily="34" charset="0"/>
                <a:ea typeface="Calibri" panose="020F0502020204030204" pitchFamily="34" charset="0"/>
                <a:cs typeface="Times New Roman" panose="02020603050405020304" pitchFamily="18" charset="0"/>
              </a:rPr>
              <a:t> veri analizi için kullanılır. </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İstatistiksel yöntemler : genelde veriyi bilinen yöntemlerle aradığımız bilgi için algoritmalar kullanılır. </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Veri madenciliği yöntemleri : veriden gizli kalmış bilgiyi keşfederiz. Algoritmalar kullanılır. </a:t>
            </a:r>
          </a:p>
          <a:p>
            <a:endParaRPr lang="tr-TR" dirty="0"/>
          </a:p>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8</a:t>
            </a:fld>
            <a:endParaRPr lang="tr-TR"/>
          </a:p>
        </p:txBody>
      </p:sp>
    </p:spTree>
    <p:extLst>
      <p:ext uri="{BB962C8B-B14F-4D97-AF65-F5344CB8AC3E}">
        <p14:creationId xmlns:p14="http://schemas.microsoft.com/office/powerpoint/2010/main" val="54222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9</a:t>
            </a:fld>
            <a:endParaRPr lang="tr-TR"/>
          </a:p>
        </p:txBody>
      </p:sp>
    </p:spTree>
    <p:extLst>
      <p:ext uri="{BB962C8B-B14F-4D97-AF65-F5344CB8AC3E}">
        <p14:creationId xmlns:p14="http://schemas.microsoft.com/office/powerpoint/2010/main" val="3664091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Draw.IO</a:t>
            </a:r>
          </a:p>
        </p:txBody>
      </p:sp>
      <p:sp>
        <p:nvSpPr>
          <p:cNvPr id="4" name="Slayt Numarası Yer Tutucusu 3"/>
          <p:cNvSpPr>
            <a:spLocks noGrp="1"/>
          </p:cNvSpPr>
          <p:nvPr>
            <p:ph type="sldNum" sz="quarter" idx="5"/>
          </p:nvPr>
        </p:nvSpPr>
        <p:spPr/>
        <p:txBody>
          <a:bodyPr/>
          <a:lstStyle/>
          <a:p>
            <a:fld id="{EABC8812-3A4E-40D0-9239-FBD81C6B3DBC}" type="slidenum">
              <a:rPr lang="tr-TR" smtClean="0"/>
              <a:t>16</a:t>
            </a:fld>
            <a:endParaRPr lang="tr-TR"/>
          </a:p>
        </p:txBody>
      </p:sp>
    </p:spTree>
    <p:extLst>
      <p:ext uri="{BB962C8B-B14F-4D97-AF65-F5344CB8AC3E}">
        <p14:creationId xmlns:p14="http://schemas.microsoft.com/office/powerpoint/2010/main" val="1615671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29717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073469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88743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3" y="2367094"/>
            <a:ext cx="10363827"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BCDDEA5-E721-4693-AE19-51BA708DB5D3}"/>
              </a:ext>
            </a:extLst>
          </p:cNvPr>
          <p:cNvSpPr>
            <a:spLocks noGrp="1"/>
          </p:cNvSpPr>
          <p:nvPr>
            <p:ph type="dt" sz="half" idx="14"/>
          </p:nvPr>
        </p:nvSpPr>
        <p:spPr/>
        <p:txBody>
          <a:bodyPr/>
          <a:lstStyle>
            <a:lvl1pPr>
              <a:defRPr/>
            </a:lvl1pPr>
          </a:lstStyle>
          <a:p>
            <a:pPr>
              <a:defRPr/>
            </a:pPr>
            <a:endParaRPr lang="tr-TR"/>
          </a:p>
        </p:txBody>
      </p:sp>
      <p:sp>
        <p:nvSpPr>
          <p:cNvPr id="5" name="Footer Placeholder 4">
            <a:extLst>
              <a:ext uri="{FF2B5EF4-FFF2-40B4-BE49-F238E27FC236}">
                <a16:creationId xmlns:a16="http://schemas.microsoft.com/office/drawing/2014/main" id="{8C39A31D-2E92-4ED1-BC87-5A60FBA3566E}"/>
              </a:ext>
            </a:extLst>
          </p:cNvPr>
          <p:cNvSpPr>
            <a:spLocks noGrp="1"/>
          </p:cNvSpPr>
          <p:nvPr>
            <p:ph type="ftr" sz="quarter" idx="15"/>
          </p:nvPr>
        </p:nvSpPr>
        <p:spPr/>
        <p:txBody>
          <a:bodyPr/>
          <a:lstStyle>
            <a:lvl1pPr>
              <a:defRPr/>
            </a:lvl1pPr>
          </a:lstStyle>
          <a:p>
            <a:pPr>
              <a:defRPr/>
            </a:pPr>
            <a:endParaRPr lang="tr-TR"/>
          </a:p>
        </p:txBody>
      </p:sp>
      <p:sp>
        <p:nvSpPr>
          <p:cNvPr id="6" name="Slide Number Placeholder 5">
            <a:extLst>
              <a:ext uri="{FF2B5EF4-FFF2-40B4-BE49-F238E27FC236}">
                <a16:creationId xmlns:a16="http://schemas.microsoft.com/office/drawing/2014/main" id="{21BC7E72-76AC-4E9A-A27D-3AF33E07793F}"/>
              </a:ext>
            </a:extLst>
          </p:cNvPr>
          <p:cNvSpPr>
            <a:spLocks noGrp="1"/>
          </p:cNvSpPr>
          <p:nvPr>
            <p:ph type="sldNum" sz="quarter" idx="16"/>
          </p:nvPr>
        </p:nvSpPr>
        <p:spPr/>
        <p:txBody>
          <a:bodyPr/>
          <a:lstStyle>
            <a:lvl1pPr>
              <a:defRPr/>
            </a:lvl1pPr>
          </a:lstStyle>
          <a:p>
            <a:pPr>
              <a:defRPr/>
            </a:pPr>
            <a:fld id="{022EE39A-FF8F-444D-91F0-82F6DA5E4050}" type="slidenum">
              <a:rPr lang="tr-TR" altLang="en-US"/>
              <a:pPr>
                <a:defRPr/>
              </a:pPr>
              <a:t>‹#›</a:t>
            </a:fld>
            <a:endParaRPr lang="tr-TR" altLang="en-US"/>
          </a:p>
        </p:txBody>
      </p:sp>
    </p:spTree>
    <p:extLst>
      <p:ext uri="{BB962C8B-B14F-4D97-AF65-F5344CB8AC3E}">
        <p14:creationId xmlns:p14="http://schemas.microsoft.com/office/powerpoint/2010/main" val="1797675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59456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252060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9327C9D7-77CB-44B4-97E9-9309E31D5E07}" type="datetimeFigureOut">
              <a:rPr lang="tr-TR" smtClean="0"/>
              <a:t>25.01.2022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875412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9327C9D7-77CB-44B4-97E9-9309E31D5E07}" type="datetimeFigureOut">
              <a:rPr lang="tr-TR" smtClean="0"/>
              <a:t>25.01.2022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88556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9327C9D7-77CB-44B4-97E9-9309E31D5E07}" type="datetimeFigureOut">
              <a:rPr lang="tr-TR" smtClean="0"/>
              <a:t>25.01.2022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19503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9327C9D7-77CB-44B4-97E9-9309E31D5E07}" type="datetimeFigureOut">
              <a:rPr lang="tr-TR" smtClean="0"/>
              <a:t>25.01.2022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3160590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9327C9D7-77CB-44B4-97E9-9309E31D5E07}" type="datetimeFigureOut">
              <a:rPr lang="tr-TR" smtClean="0"/>
              <a:t>25.01.2022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3697432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9327C9D7-77CB-44B4-97E9-9309E31D5E07}" type="datetimeFigureOut">
              <a:rPr lang="tr-TR" smtClean="0"/>
              <a:t>25.01.2022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479541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7C9D7-77CB-44B4-97E9-9309E31D5E07}" type="datetimeFigureOut">
              <a:rPr lang="tr-TR" smtClean="0"/>
              <a:t>25.01.2022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25255-DD07-4049-A42A-2CE31CE86C19}" type="slidenum">
              <a:rPr lang="tr-TR" smtClean="0"/>
              <a:t>‹#›</a:t>
            </a:fld>
            <a:endParaRPr lang="tr-TR"/>
          </a:p>
        </p:txBody>
      </p:sp>
    </p:spTree>
    <p:extLst>
      <p:ext uri="{BB962C8B-B14F-4D97-AF65-F5344CB8AC3E}">
        <p14:creationId xmlns:p14="http://schemas.microsoft.com/office/powerpoint/2010/main" val="1337393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evdanurGENC/Data-Analytics-Lecture-Not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emf"/></Relationships>
</file>

<file path=ppt/slides/_rels/slide41.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emf"/></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0A49DBD6-2CBB-4647-88E1-E87A9E813E8F}"/>
              </a:ext>
            </a:extLst>
          </p:cNvPr>
          <p:cNvSpPr>
            <a:spLocks noGrp="1"/>
          </p:cNvSpPr>
          <p:nvPr>
            <p:ph type="body" idx="1"/>
          </p:nvPr>
        </p:nvSpPr>
        <p:spPr/>
        <p:txBody>
          <a:bodyPr/>
          <a:lstStyle/>
          <a:p>
            <a:pPr algn="ctr"/>
            <a:r>
              <a:rPr lang="tr-TR" b="1" dirty="0" err="1">
                <a:solidFill>
                  <a:srgbClr val="03579D"/>
                </a:solidFill>
              </a:rPr>
              <a:t>Sevdanur</a:t>
            </a:r>
            <a:r>
              <a:rPr lang="tr-TR" b="1" dirty="0">
                <a:solidFill>
                  <a:srgbClr val="03579D"/>
                </a:solidFill>
              </a:rPr>
              <a:t> GENÇ</a:t>
            </a:r>
          </a:p>
          <a:p>
            <a:pPr algn="ctr"/>
            <a:r>
              <a:rPr lang="tr-TR" b="1" dirty="0">
                <a:solidFill>
                  <a:srgbClr val="03579D"/>
                </a:solidFill>
              </a:rPr>
              <a:t>https://github.com/SevdanurGENC</a:t>
            </a:r>
            <a:endParaRPr lang="tr-TR" dirty="0">
              <a:solidFill>
                <a:srgbClr val="03579D"/>
              </a:solidFill>
            </a:endParaRPr>
          </a:p>
        </p:txBody>
      </p:sp>
      <p:pic>
        <p:nvPicPr>
          <p:cNvPr id="5" name="Resim 4">
            <a:extLst>
              <a:ext uri="{FF2B5EF4-FFF2-40B4-BE49-F238E27FC236}">
                <a16:creationId xmlns:a16="http://schemas.microsoft.com/office/drawing/2014/main" id="{1C05AA32-270D-4D38-87C7-C19200BDE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95008"/>
            <a:ext cx="3805438" cy="3167742"/>
          </a:xfrm>
          <a:prstGeom prst="rect">
            <a:avLst/>
          </a:prstGeom>
        </p:spPr>
      </p:pic>
      <p:pic>
        <p:nvPicPr>
          <p:cNvPr id="2" name="Picture 2">
            <a:extLst>
              <a:ext uri="{FF2B5EF4-FFF2-40B4-BE49-F238E27FC236}">
                <a16:creationId xmlns:a16="http://schemas.microsoft.com/office/drawing/2014/main" id="{651275AF-E625-4F9F-831F-5BB84AAC0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490" y="385689"/>
            <a:ext cx="4188319" cy="209416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2">
            <a:extLst>
              <a:ext uri="{FF2B5EF4-FFF2-40B4-BE49-F238E27FC236}">
                <a16:creationId xmlns:a16="http://schemas.microsoft.com/office/drawing/2014/main" id="{CFE8120F-EBA5-4060-B182-0B317FA4F4D8}"/>
              </a:ext>
            </a:extLst>
          </p:cNvPr>
          <p:cNvSpPr txBox="1">
            <a:spLocks noChangeArrowheads="1"/>
          </p:cNvSpPr>
          <p:nvPr/>
        </p:nvSpPr>
        <p:spPr bwMode="auto">
          <a:xfrm>
            <a:off x="1161745" y="2878271"/>
            <a:ext cx="98558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tr-TR" altLang="en-US" sz="4400" b="1" dirty="0">
                <a:solidFill>
                  <a:srgbClr val="04599C"/>
                </a:solidFill>
                <a:latin typeface="Arial" panose="020B0604020202020204" pitchFamily="34" charset="0"/>
                <a:cs typeface="Arial" panose="020B0604020202020204" pitchFamily="34" charset="0"/>
              </a:rPr>
              <a:t>VERİ MODELLEME TEKNİKLERİ</a:t>
            </a:r>
          </a:p>
        </p:txBody>
      </p:sp>
      <p:sp>
        <p:nvSpPr>
          <p:cNvPr id="8" name="Text Box 32">
            <a:extLst>
              <a:ext uri="{FF2B5EF4-FFF2-40B4-BE49-F238E27FC236}">
                <a16:creationId xmlns:a16="http://schemas.microsoft.com/office/drawing/2014/main" id="{B500F5A1-C714-4EC2-9B03-EBB279BB0DAD}"/>
              </a:ext>
            </a:extLst>
          </p:cNvPr>
          <p:cNvSpPr txBox="1">
            <a:spLocks noChangeArrowheads="1"/>
          </p:cNvSpPr>
          <p:nvPr/>
        </p:nvSpPr>
        <p:spPr bwMode="auto">
          <a:xfrm>
            <a:off x="1985167" y="3981857"/>
            <a:ext cx="820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tr-TR" altLang="en-US" sz="1800" b="1" dirty="0">
                <a:solidFill>
                  <a:srgbClr val="04599C"/>
                </a:solidFill>
                <a:latin typeface="Arial" panose="020B0604020202020204" pitchFamily="34" charset="0"/>
                <a:cs typeface="Arial" panose="020B0604020202020204" pitchFamily="34" charset="0"/>
              </a:rPr>
              <a:t>1. </a:t>
            </a:r>
            <a:r>
              <a:rPr lang="tr-TR" altLang="en-US" sz="1800" b="1">
                <a:solidFill>
                  <a:srgbClr val="04599C"/>
                </a:solidFill>
                <a:latin typeface="Arial" panose="020B0604020202020204" pitchFamily="34" charset="0"/>
                <a:cs typeface="Arial" panose="020B0604020202020204" pitchFamily="34" charset="0"/>
              </a:rPr>
              <a:t>Gün</a:t>
            </a:r>
            <a:endParaRPr lang="tr-TR" altLang="en-US" sz="1800" b="1" dirty="0">
              <a:solidFill>
                <a:srgbClr val="04599C"/>
              </a:solidFill>
              <a:latin typeface="Arial" panose="020B0604020202020204" pitchFamily="34" charset="0"/>
              <a:cs typeface="Arial" panose="020B0604020202020204" pitchFamily="34" charset="0"/>
            </a:endParaRPr>
          </a:p>
        </p:txBody>
      </p:sp>
      <p:pic>
        <p:nvPicPr>
          <p:cNvPr id="1028" name="Picture 4" descr="İnnova Kurumsal Kimlik - Logo | İnnova">
            <a:extLst>
              <a:ext uri="{FF2B5EF4-FFF2-40B4-BE49-F238E27FC236}">
                <a16:creationId xmlns:a16="http://schemas.microsoft.com/office/drawing/2014/main" id="{9BE424C9-51E8-48EB-BE9F-34FA5D80EC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804" y="3981857"/>
            <a:ext cx="2463952" cy="2463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54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Modelleri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lnSpcReduction="10000"/>
          </a:bodyPr>
          <a:lstStyle/>
          <a:p>
            <a:pPr algn="just"/>
            <a:r>
              <a:rPr lang="tr-TR" dirty="0">
                <a:solidFill>
                  <a:srgbClr val="03579D"/>
                </a:solidFill>
              </a:rPr>
              <a:t>Veriye dayalı karar alma ihtiyacı her geçen gün artmaktadır. Veri modelleme, bir veri tabanında depolanacak veriler için bir veri modeli oluşturma sürecidir. </a:t>
            </a:r>
          </a:p>
          <a:p>
            <a:pPr algn="just"/>
            <a:r>
              <a:rPr lang="tr-TR" dirty="0">
                <a:solidFill>
                  <a:srgbClr val="03579D"/>
                </a:solidFill>
              </a:rPr>
              <a:t>Veri Modeli; Soyut bir modeldir. Hangi verilere ihtiyaç duyulur? Veriler nasıl organize edilmelidir?</a:t>
            </a:r>
          </a:p>
          <a:p>
            <a:pPr algn="just"/>
            <a:r>
              <a:rPr lang="tr-TR" dirty="0">
                <a:solidFill>
                  <a:srgbClr val="03579D"/>
                </a:solidFill>
              </a:rPr>
              <a:t>Veri Modeli Niçin Kullanılır?</a:t>
            </a:r>
          </a:p>
          <a:p>
            <a:pPr lvl="1" algn="just"/>
            <a:r>
              <a:rPr lang="tr-TR" dirty="0">
                <a:solidFill>
                  <a:srgbClr val="03579D"/>
                </a:solidFill>
              </a:rPr>
              <a:t>Nesnelerin Doğru temsil edilmesini sağlar. </a:t>
            </a:r>
          </a:p>
          <a:p>
            <a:pPr lvl="1" algn="just"/>
            <a:r>
              <a:rPr lang="tr-TR" dirty="0">
                <a:solidFill>
                  <a:srgbClr val="03579D"/>
                </a:solidFill>
              </a:rPr>
              <a:t>Kavramsal, Mantıksal ve Fiziksel seviyede tasarlamaya yardım eder.</a:t>
            </a:r>
          </a:p>
          <a:p>
            <a:pPr lvl="1" algn="just"/>
            <a:r>
              <a:rPr lang="tr-TR" dirty="0" err="1">
                <a:solidFill>
                  <a:srgbClr val="03579D"/>
                </a:solidFill>
              </a:rPr>
              <a:t>Veritabanı</a:t>
            </a:r>
            <a:r>
              <a:rPr lang="tr-TR" dirty="0">
                <a:solidFill>
                  <a:srgbClr val="03579D"/>
                </a:solidFill>
              </a:rPr>
              <a:t> nesnelerini tanımlamaya yardımcı olur.</a:t>
            </a:r>
          </a:p>
          <a:p>
            <a:pPr lvl="1" algn="just"/>
            <a:r>
              <a:rPr lang="tr-TR" dirty="0">
                <a:solidFill>
                  <a:srgbClr val="03579D"/>
                </a:solidFill>
              </a:rPr>
              <a:t>Temel olarak verilerin açık ve net bir resmini ortaya koyar.-</a:t>
            </a:r>
          </a:p>
          <a:p>
            <a:pPr lvl="1" algn="just"/>
            <a:r>
              <a:rPr lang="tr-TR" dirty="0">
                <a:solidFill>
                  <a:srgbClr val="03579D"/>
                </a:solidFill>
              </a:rPr>
              <a:t>Eksik ve gereksiz verilerin belirlenmesi sağlanmış olur.</a:t>
            </a:r>
          </a:p>
          <a:p>
            <a:pPr lvl="1" algn="just"/>
            <a:r>
              <a:rPr lang="tr-TR" dirty="0">
                <a:solidFill>
                  <a:srgbClr val="03579D"/>
                </a:solidFill>
              </a:rPr>
              <a:t>Bakımın ihtiyaçlarını daha ucuz ve daha hızlı hale getirir.</a:t>
            </a:r>
          </a:p>
        </p:txBody>
      </p:sp>
    </p:spTree>
    <p:extLst>
      <p:ext uri="{BB962C8B-B14F-4D97-AF65-F5344CB8AC3E}">
        <p14:creationId xmlns:p14="http://schemas.microsoft.com/office/powerpoint/2010/main" val="428693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Modeli Türleri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Kavramsal Veri Modeli: Sistem NE içermektedir?</a:t>
            </a:r>
          </a:p>
          <a:p>
            <a:pPr algn="just"/>
            <a:r>
              <a:rPr lang="tr-TR" dirty="0">
                <a:solidFill>
                  <a:srgbClr val="03579D"/>
                </a:solidFill>
              </a:rPr>
              <a:t>Mantıksal Veri Modeli: Sistem NASIL tanımlanmalıdır?</a:t>
            </a:r>
          </a:p>
          <a:p>
            <a:pPr algn="just"/>
            <a:r>
              <a:rPr lang="tr-TR" dirty="0">
                <a:solidFill>
                  <a:srgbClr val="03579D"/>
                </a:solidFill>
              </a:rPr>
              <a:t>Fiziksel Veri Modeli: VTYS sistemi kullanılarak NASIL uygulanacaktır?</a:t>
            </a:r>
          </a:p>
        </p:txBody>
      </p:sp>
      <p:pic>
        <p:nvPicPr>
          <p:cNvPr id="5" name="Resim 4">
            <a:extLst>
              <a:ext uri="{FF2B5EF4-FFF2-40B4-BE49-F238E27FC236}">
                <a16:creationId xmlns:a16="http://schemas.microsoft.com/office/drawing/2014/main" id="{B90E1069-403B-4CE7-96A7-0603252CC221}"/>
              </a:ext>
            </a:extLst>
          </p:cNvPr>
          <p:cNvPicPr>
            <a:picLocks noChangeAspect="1"/>
          </p:cNvPicPr>
          <p:nvPr/>
        </p:nvPicPr>
        <p:blipFill>
          <a:blip r:embed="rId2"/>
          <a:stretch>
            <a:fillRect/>
          </a:stretch>
        </p:blipFill>
        <p:spPr>
          <a:xfrm>
            <a:off x="2630427" y="2918261"/>
            <a:ext cx="6931146" cy="3759670"/>
          </a:xfrm>
          <a:prstGeom prst="rect">
            <a:avLst/>
          </a:prstGeom>
        </p:spPr>
      </p:pic>
    </p:spTree>
    <p:extLst>
      <p:ext uri="{BB962C8B-B14F-4D97-AF65-F5344CB8AC3E}">
        <p14:creationId xmlns:p14="http://schemas.microsoft.com/office/powerpoint/2010/main" val="2734722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Kavramsal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Kavramsal Veri Modeli, veri tabanı kavramlarının ve bunların ilişkilerinin organize bir görünümüdür.</a:t>
            </a:r>
          </a:p>
          <a:p>
            <a:pPr lvl="1" algn="just"/>
            <a:r>
              <a:rPr lang="tr-TR" dirty="0">
                <a:solidFill>
                  <a:srgbClr val="03579D"/>
                </a:solidFill>
              </a:rPr>
              <a:t>Varlık : Gerçek dünyadaki bir nesne</a:t>
            </a:r>
          </a:p>
          <a:p>
            <a:pPr lvl="1" algn="just"/>
            <a:r>
              <a:rPr lang="tr-TR" dirty="0">
                <a:solidFill>
                  <a:srgbClr val="03579D"/>
                </a:solidFill>
              </a:rPr>
              <a:t>Nitelik : Bir varlığın karakteristikleri veya özellikleri</a:t>
            </a:r>
          </a:p>
          <a:p>
            <a:pPr lvl="1" algn="just"/>
            <a:r>
              <a:rPr lang="tr-TR" dirty="0">
                <a:solidFill>
                  <a:srgbClr val="03579D"/>
                </a:solidFill>
              </a:rPr>
              <a:t>İlişki : İki varlık arasındaki bağımlılık veya ilişkiyi</a:t>
            </a:r>
          </a:p>
          <a:p>
            <a:pPr algn="just"/>
            <a:r>
              <a:rPr lang="tr-TR" dirty="0">
                <a:solidFill>
                  <a:srgbClr val="03579D"/>
                </a:solidFill>
              </a:rPr>
              <a:t>Kavramsal Veri Modelinin Özellikleri</a:t>
            </a:r>
          </a:p>
          <a:p>
            <a:pPr lvl="1" algn="just"/>
            <a:r>
              <a:rPr lang="tr-TR" dirty="0">
                <a:solidFill>
                  <a:srgbClr val="03579D"/>
                </a:solidFill>
              </a:rPr>
              <a:t>Organizasyonun kapsamını sunar.</a:t>
            </a:r>
          </a:p>
          <a:p>
            <a:pPr lvl="1" algn="just"/>
            <a:r>
              <a:rPr lang="tr-TR" dirty="0">
                <a:solidFill>
                  <a:srgbClr val="03579D"/>
                </a:solidFill>
              </a:rPr>
              <a:t>Hedef kitle için tasarlanmış ve geliştirilmiştir.</a:t>
            </a:r>
          </a:p>
          <a:p>
            <a:pPr lvl="1" algn="just"/>
            <a:r>
              <a:rPr lang="tr-TR" dirty="0">
                <a:solidFill>
                  <a:srgbClr val="03579D"/>
                </a:solidFill>
              </a:rPr>
              <a:t>Yazılım ve Donanım özelliklerinden bağımsızdır.</a:t>
            </a:r>
          </a:p>
        </p:txBody>
      </p:sp>
      <p:pic>
        <p:nvPicPr>
          <p:cNvPr id="5" name="Resim 4">
            <a:extLst>
              <a:ext uri="{FF2B5EF4-FFF2-40B4-BE49-F238E27FC236}">
                <a16:creationId xmlns:a16="http://schemas.microsoft.com/office/drawing/2014/main" id="{DE8920FC-70AA-4C98-819F-5CF70F489E7B}"/>
              </a:ext>
            </a:extLst>
          </p:cNvPr>
          <p:cNvPicPr>
            <a:picLocks noChangeAspect="1"/>
          </p:cNvPicPr>
          <p:nvPr/>
        </p:nvPicPr>
        <p:blipFill>
          <a:blip r:embed="rId2"/>
          <a:stretch>
            <a:fillRect/>
          </a:stretch>
        </p:blipFill>
        <p:spPr>
          <a:xfrm>
            <a:off x="6096000" y="5103379"/>
            <a:ext cx="5672561" cy="1558677"/>
          </a:xfrm>
          <a:prstGeom prst="rect">
            <a:avLst/>
          </a:prstGeom>
        </p:spPr>
      </p:pic>
    </p:spTree>
    <p:extLst>
      <p:ext uri="{BB962C8B-B14F-4D97-AF65-F5344CB8AC3E}">
        <p14:creationId xmlns:p14="http://schemas.microsoft.com/office/powerpoint/2010/main" val="5553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Mantıksal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Mantıksal Veri Modeli, veri öğelerinin yapısını tanımlamak ve bunlar arasındaki ilişkileri ayarlamak için Kullanılır. Fiziksel modelin temelini ve yapısını oluşturmaktır.</a:t>
            </a:r>
          </a:p>
          <a:p>
            <a:pPr algn="just"/>
            <a:r>
              <a:rPr lang="tr-TR" dirty="0">
                <a:solidFill>
                  <a:srgbClr val="03579D"/>
                </a:solidFill>
              </a:rPr>
              <a:t>Mantıksal Veri Modelinin Özellikleri :</a:t>
            </a:r>
          </a:p>
          <a:p>
            <a:pPr lvl="1" algn="just"/>
            <a:r>
              <a:rPr lang="tr-TR" dirty="0">
                <a:solidFill>
                  <a:srgbClr val="03579D"/>
                </a:solidFill>
              </a:rPr>
              <a:t>Varlıklar arasındaki ilişkileri içerir.</a:t>
            </a:r>
          </a:p>
          <a:p>
            <a:pPr lvl="1" algn="just"/>
            <a:r>
              <a:rPr lang="tr-TR" dirty="0">
                <a:solidFill>
                  <a:srgbClr val="03579D"/>
                </a:solidFill>
              </a:rPr>
              <a:t>Nitelikler detaylandırılır.</a:t>
            </a:r>
          </a:p>
          <a:p>
            <a:pPr lvl="1" algn="just"/>
            <a:r>
              <a:rPr lang="tr-TR" dirty="0">
                <a:solidFill>
                  <a:srgbClr val="03579D"/>
                </a:solidFill>
              </a:rPr>
              <a:t>Birincil anahtar belirlenir.</a:t>
            </a:r>
          </a:p>
          <a:p>
            <a:pPr lvl="1" algn="just"/>
            <a:r>
              <a:rPr lang="tr-TR" dirty="0">
                <a:solidFill>
                  <a:srgbClr val="03579D"/>
                </a:solidFill>
              </a:rPr>
              <a:t>Yabancı anahtarlar belirlenir.</a:t>
            </a:r>
          </a:p>
          <a:p>
            <a:pPr lvl="1" algn="just"/>
            <a:r>
              <a:rPr lang="tr-TR" dirty="0">
                <a:solidFill>
                  <a:srgbClr val="03579D"/>
                </a:solidFill>
              </a:rPr>
              <a:t>Normalleştirme gerçekleşir.</a:t>
            </a:r>
          </a:p>
        </p:txBody>
      </p:sp>
      <p:pic>
        <p:nvPicPr>
          <p:cNvPr id="5" name="Resim 4">
            <a:extLst>
              <a:ext uri="{FF2B5EF4-FFF2-40B4-BE49-F238E27FC236}">
                <a16:creationId xmlns:a16="http://schemas.microsoft.com/office/drawing/2014/main" id="{5DBDC7AB-B4A5-4682-87F7-B7B1EA3953C6}"/>
              </a:ext>
            </a:extLst>
          </p:cNvPr>
          <p:cNvPicPr>
            <a:picLocks noChangeAspect="1"/>
          </p:cNvPicPr>
          <p:nvPr/>
        </p:nvPicPr>
        <p:blipFill>
          <a:blip r:embed="rId2"/>
          <a:stretch>
            <a:fillRect/>
          </a:stretch>
        </p:blipFill>
        <p:spPr>
          <a:xfrm>
            <a:off x="5435221" y="4852064"/>
            <a:ext cx="6072404" cy="1569562"/>
          </a:xfrm>
          <a:prstGeom prst="rect">
            <a:avLst/>
          </a:prstGeom>
        </p:spPr>
      </p:pic>
    </p:spTree>
    <p:extLst>
      <p:ext uri="{BB962C8B-B14F-4D97-AF65-F5344CB8AC3E}">
        <p14:creationId xmlns:p14="http://schemas.microsoft.com/office/powerpoint/2010/main" val="972392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Kavramsal Veri Modeli – Mantıksal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Birincil Anahtarlar belirlenir.</a:t>
            </a:r>
          </a:p>
          <a:p>
            <a:r>
              <a:rPr lang="tr-TR" dirty="0">
                <a:solidFill>
                  <a:srgbClr val="03579D"/>
                </a:solidFill>
              </a:rPr>
              <a:t>Nitelikler detaylandırılır. </a:t>
            </a:r>
          </a:p>
          <a:p>
            <a:r>
              <a:rPr lang="tr-TR" dirty="0">
                <a:solidFill>
                  <a:srgbClr val="03579D"/>
                </a:solidFill>
              </a:rPr>
              <a:t>Yabancı anahtar ve ilişkiler nettir.</a:t>
            </a:r>
          </a:p>
        </p:txBody>
      </p:sp>
      <p:pic>
        <p:nvPicPr>
          <p:cNvPr id="4" name="Resim 3">
            <a:extLst>
              <a:ext uri="{FF2B5EF4-FFF2-40B4-BE49-F238E27FC236}">
                <a16:creationId xmlns:a16="http://schemas.microsoft.com/office/drawing/2014/main" id="{C455B15B-4690-4BF4-B8A5-1F36C92CDA1D}"/>
              </a:ext>
            </a:extLst>
          </p:cNvPr>
          <p:cNvPicPr>
            <a:picLocks noChangeAspect="1"/>
          </p:cNvPicPr>
          <p:nvPr/>
        </p:nvPicPr>
        <p:blipFill>
          <a:blip r:embed="rId2"/>
          <a:stretch>
            <a:fillRect/>
          </a:stretch>
        </p:blipFill>
        <p:spPr>
          <a:xfrm>
            <a:off x="3259719" y="2930606"/>
            <a:ext cx="5672561" cy="1558677"/>
          </a:xfrm>
          <a:prstGeom prst="rect">
            <a:avLst/>
          </a:prstGeom>
        </p:spPr>
      </p:pic>
      <p:pic>
        <p:nvPicPr>
          <p:cNvPr id="5" name="Resim 4">
            <a:extLst>
              <a:ext uri="{FF2B5EF4-FFF2-40B4-BE49-F238E27FC236}">
                <a16:creationId xmlns:a16="http://schemas.microsoft.com/office/drawing/2014/main" id="{D94FF6D3-A1B1-4892-8D83-4E382EA10EFF}"/>
              </a:ext>
            </a:extLst>
          </p:cNvPr>
          <p:cNvPicPr>
            <a:picLocks noChangeAspect="1"/>
          </p:cNvPicPr>
          <p:nvPr/>
        </p:nvPicPr>
        <p:blipFill>
          <a:blip r:embed="rId3"/>
          <a:stretch>
            <a:fillRect/>
          </a:stretch>
        </p:blipFill>
        <p:spPr>
          <a:xfrm>
            <a:off x="3070683" y="4923312"/>
            <a:ext cx="6072404" cy="1569562"/>
          </a:xfrm>
          <a:prstGeom prst="rect">
            <a:avLst/>
          </a:prstGeom>
        </p:spPr>
      </p:pic>
    </p:spTree>
    <p:extLst>
      <p:ext uri="{BB962C8B-B14F-4D97-AF65-F5344CB8AC3E}">
        <p14:creationId xmlns:p14="http://schemas.microsoft.com/office/powerpoint/2010/main" val="3708537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Fiziksel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Veri modelinin </a:t>
            </a:r>
            <a:r>
              <a:rPr lang="tr-TR" dirty="0" err="1">
                <a:solidFill>
                  <a:srgbClr val="03579D"/>
                </a:solidFill>
              </a:rPr>
              <a:t>veritabanı</a:t>
            </a:r>
            <a:r>
              <a:rPr lang="tr-TR" dirty="0">
                <a:solidFill>
                  <a:srgbClr val="03579D"/>
                </a:solidFill>
              </a:rPr>
              <a:t> yönetim sistemi tarafından uygulanmasına özgü bir yaklaşım sunar.</a:t>
            </a:r>
          </a:p>
          <a:p>
            <a:r>
              <a:rPr lang="tr-TR" dirty="0">
                <a:solidFill>
                  <a:srgbClr val="03579D"/>
                </a:solidFill>
              </a:rPr>
              <a:t>Fiziksel Veri Modeli Özellikleri</a:t>
            </a:r>
          </a:p>
          <a:p>
            <a:pPr lvl="1"/>
            <a:r>
              <a:rPr lang="tr-TR" dirty="0">
                <a:solidFill>
                  <a:srgbClr val="03579D"/>
                </a:solidFill>
              </a:rPr>
              <a:t>Diğer Modellerle Entegre Olabilir</a:t>
            </a:r>
          </a:p>
          <a:p>
            <a:pPr lvl="1"/>
            <a:r>
              <a:rPr lang="tr-TR" dirty="0">
                <a:solidFill>
                  <a:srgbClr val="03579D"/>
                </a:solidFill>
              </a:rPr>
              <a:t>Tablolar arasındaki ilişkileri detaylandırır</a:t>
            </a:r>
          </a:p>
          <a:p>
            <a:pPr lvl="1"/>
            <a:r>
              <a:rPr lang="tr-TR" dirty="0">
                <a:solidFill>
                  <a:srgbClr val="03579D"/>
                </a:solidFill>
              </a:rPr>
              <a:t>Kullanılacak </a:t>
            </a:r>
            <a:r>
              <a:rPr lang="tr-TR" dirty="0" err="1">
                <a:solidFill>
                  <a:srgbClr val="03579D"/>
                </a:solidFill>
              </a:rPr>
              <a:t>VTYS’yi</a:t>
            </a:r>
            <a:r>
              <a:rPr lang="tr-TR" dirty="0">
                <a:solidFill>
                  <a:srgbClr val="03579D"/>
                </a:solidFill>
              </a:rPr>
              <a:t> belirlemeye yardımcı olur</a:t>
            </a:r>
          </a:p>
          <a:p>
            <a:pPr lvl="1"/>
            <a:r>
              <a:rPr lang="tr-TR" dirty="0">
                <a:solidFill>
                  <a:srgbClr val="03579D"/>
                </a:solidFill>
              </a:rPr>
              <a:t>Sütunların yapısı tam olarak belirlenir</a:t>
            </a:r>
          </a:p>
          <a:p>
            <a:pPr lvl="1"/>
            <a:r>
              <a:rPr lang="tr-TR" dirty="0">
                <a:solidFill>
                  <a:srgbClr val="03579D"/>
                </a:solidFill>
              </a:rPr>
              <a:t>Anahtarlar, </a:t>
            </a:r>
            <a:r>
              <a:rPr lang="tr-TR" dirty="0" err="1">
                <a:solidFill>
                  <a:srgbClr val="03579D"/>
                </a:solidFill>
              </a:rPr>
              <a:t>Index’ler</a:t>
            </a:r>
            <a:r>
              <a:rPr lang="tr-TR" dirty="0">
                <a:solidFill>
                  <a:srgbClr val="03579D"/>
                </a:solidFill>
              </a:rPr>
              <a:t> SP </a:t>
            </a:r>
            <a:r>
              <a:rPr lang="tr-TR" dirty="0" err="1">
                <a:solidFill>
                  <a:srgbClr val="03579D"/>
                </a:solidFill>
              </a:rPr>
              <a:t>vb</a:t>
            </a:r>
            <a:r>
              <a:rPr lang="tr-TR" dirty="0">
                <a:solidFill>
                  <a:srgbClr val="03579D"/>
                </a:solidFill>
              </a:rPr>
              <a:t> bilgiler verir</a:t>
            </a:r>
          </a:p>
        </p:txBody>
      </p:sp>
      <p:pic>
        <p:nvPicPr>
          <p:cNvPr id="5" name="Resim 4">
            <a:extLst>
              <a:ext uri="{FF2B5EF4-FFF2-40B4-BE49-F238E27FC236}">
                <a16:creationId xmlns:a16="http://schemas.microsoft.com/office/drawing/2014/main" id="{CB11AF36-E0B2-420F-9E44-AB4C1DB3957E}"/>
              </a:ext>
            </a:extLst>
          </p:cNvPr>
          <p:cNvPicPr>
            <a:picLocks noChangeAspect="1"/>
          </p:cNvPicPr>
          <p:nvPr/>
        </p:nvPicPr>
        <p:blipFill>
          <a:blip r:embed="rId2"/>
          <a:stretch>
            <a:fillRect/>
          </a:stretch>
        </p:blipFill>
        <p:spPr>
          <a:xfrm>
            <a:off x="4106325" y="4833257"/>
            <a:ext cx="7958702" cy="1785257"/>
          </a:xfrm>
          <a:prstGeom prst="rect">
            <a:avLst/>
          </a:prstGeom>
        </p:spPr>
      </p:pic>
    </p:spTree>
    <p:extLst>
      <p:ext uri="{BB962C8B-B14F-4D97-AF65-F5344CB8AC3E}">
        <p14:creationId xmlns:p14="http://schemas.microsoft.com/office/powerpoint/2010/main" val="234416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8D4CB084-3145-4352-8115-A62864696843}"/>
              </a:ext>
            </a:extLst>
          </p:cNvPr>
          <p:cNvPicPr>
            <a:picLocks noChangeAspect="1"/>
          </p:cNvPicPr>
          <p:nvPr/>
        </p:nvPicPr>
        <p:blipFill>
          <a:blip r:embed="rId3"/>
          <a:stretch>
            <a:fillRect/>
          </a:stretch>
        </p:blipFill>
        <p:spPr>
          <a:xfrm>
            <a:off x="838200" y="1242927"/>
            <a:ext cx="5013288" cy="2175188"/>
          </a:xfrm>
          <a:prstGeom prst="rect">
            <a:avLst/>
          </a:prstGeom>
        </p:spPr>
      </p:pic>
      <p:pic>
        <p:nvPicPr>
          <p:cNvPr id="7" name="Resim 6">
            <a:extLst>
              <a:ext uri="{FF2B5EF4-FFF2-40B4-BE49-F238E27FC236}">
                <a16:creationId xmlns:a16="http://schemas.microsoft.com/office/drawing/2014/main" id="{A14BB3DA-6790-4CAF-BF4E-DE3427DC77D3}"/>
              </a:ext>
            </a:extLst>
          </p:cNvPr>
          <p:cNvPicPr>
            <a:picLocks noChangeAspect="1"/>
          </p:cNvPicPr>
          <p:nvPr/>
        </p:nvPicPr>
        <p:blipFill>
          <a:blip r:embed="rId4"/>
          <a:stretch>
            <a:fillRect/>
          </a:stretch>
        </p:blipFill>
        <p:spPr>
          <a:xfrm>
            <a:off x="6340513" y="1253812"/>
            <a:ext cx="5013288" cy="2175188"/>
          </a:xfrm>
          <a:prstGeom prst="rect">
            <a:avLst/>
          </a:prstGeom>
        </p:spPr>
      </p:pic>
      <p:pic>
        <p:nvPicPr>
          <p:cNvPr id="9" name="Resim 8">
            <a:extLst>
              <a:ext uri="{FF2B5EF4-FFF2-40B4-BE49-F238E27FC236}">
                <a16:creationId xmlns:a16="http://schemas.microsoft.com/office/drawing/2014/main" id="{3825EE93-B389-4E7F-9A6A-0AF6D808D2ED}"/>
              </a:ext>
            </a:extLst>
          </p:cNvPr>
          <p:cNvPicPr>
            <a:picLocks noChangeAspect="1"/>
          </p:cNvPicPr>
          <p:nvPr/>
        </p:nvPicPr>
        <p:blipFill>
          <a:blip r:embed="rId5"/>
          <a:stretch>
            <a:fillRect/>
          </a:stretch>
        </p:blipFill>
        <p:spPr>
          <a:xfrm>
            <a:off x="230129" y="3668849"/>
            <a:ext cx="5621359" cy="2932530"/>
          </a:xfrm>
          <a:prstGeom prst="rect">
            <a:avLst/>
          </a:prstGeom>
        </p:spPr>
      </p:pic>
      <p:pic>
        <p:nvPicPr>
          <p:cNvPr id="11" name="Resim 10">
            <a:extLst>
              <a:ext uri="{FF2B5EF4-FFF2-40B4-BE49-F238E27FC236}">
                <a16:creationId xmlns:a16="http://schemas.microsoft.com/office/drawing/2014/main" id="{799AB124-4926-4B2F-80E2-BA0662CE63A7}"/>
              </a:ext>
            </a:extLst>
          </p:cNvPr>
          <p:cNvPicPr>
            <a:picLocks noChangeAspect="1"/>
          </p:cNvPicPr>
          <p:nvPr/>
        </p:nvPicPr>
        <p:blipFill>
          <a:blip r:embed="rId6"/>
          <a:stretch>
            <a:fillRect/>
          </a:stretch>
        </p:blipFill>
        <p:spPr>
          <a:xfrm>
            <a:off x="5903710" y="3668849"/>
            <a:ext cx="6058161" cy="2799944"/>
          </a:xfrm>
          <a:prstGeom prst="rect">
            <a:avLst/>
          </a:prstGeom>
        </p:spPr>
      </p:pic>
    </p:spTree>
    <p:extLst>
      <p:ext uri="{BB962C8B-B14F-4D97-AF65-F5344CB8AC3E}">
        <p14:creationId xmlns:p14="http://schemas.microsoft.com/office/powerpoint/2010/main" val="284331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Verinin Kalitesi ve Bütünlüğü</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a:t>
            </a:r>
            <a:r>
              <a:rPr lang="tr-TR" dirty="0" err="1">
                <a:solidFill>
                  <a:srgbClr val="03579D"/>
                </a:solidFill>
              </a:rPr>
              <a:t>Kaltesi</a:t>
            </a:r>
            <a:r>
              <a:rPr lang="tr-TR" dirty="0">
                <a:solidFill>
                  <a:srgbClr val="03579D"/>
                </a:solidFill>
              </a:rPr>
              <a:t> : Veriler, kullanım amacına göre gereklilikleri karşılıyorsa kalitelidir denilebilir.</a:t>
            </a:r>
          </a:p>
          <a:p>
            <a:pPr algn="just"/>
            <a:r>
              <a:rPr lang="tr-TR" dirty="0">
                <a:solidFill>
                  <a:srgbClr val="03579D"/>
                </a:solidFill>
              </a:rPr>
              <a:t>Veri Kalitesi Modeli : </a:t>
            </a:r>
          </a:p>
          <a:p>
            <a:pPr lvl="1" algn="just"/>
            <a:r>
              <a:rPr lang="tr-TR" dirty="0">
                <a:solidFill>
                  <a:srgbClr val="03579D"/>
                </a:solidFill>
              </a:rPr>
              <a:t>Doğruluk, </a:t>
            </a:r>
          </a:p>
          <a:p>
            <a:pPr lvl="1" algn="just"/>
            <a:r>
              <a:rPr lang="tr-TR" dirty="0">
                <a:solidFill>
                  <a:srgbClr val="03579D"/>
                </a:solidFill>
              </a:rPr>
              <a:t>Güvenilirlik, </a:t>
            </a:r>
          </a:p>
          <a:p>
            <a:pPr lvl="1" algn="just"/>
            <a:r>
              <a:rPr lang="tr-TR" dirty="0">
                <a:solidFill>
                  <a:srgbClr val="03579D"/>
                </a:solidFill>
              </a:rPr>
              <a:t>Tamlık, </a:t>
            </a:r>
          </a:p>
          <a:p>
            <a:pPr lvl="1" algn="just"/>
            <a:r>
              <a:rPr lang="tr-TR" dirty="0">
                <a:solidFill>
                  <a:srgbClr val="03579D"/>
                </a:solidFill>
              </a:rPr>
              <a:t>Zamanlılık, </a:t>
            </a:r>
          </a:p>
          <a:p>
            <a:pPr lvl="1" algn="just"/>
            <a:r>
              <a:rPr lang="tr-TR" dirty="0">
                <a:solidFill>
                  <a:srgbClr val="03579D"/>
                </a:solidFill>
              </a:rPr>
              <a:t>Kapsamlılık, </a:t>
            </a:r>
          </a:p>
          <a:p>
            <a:pPr lvl="1" algn="just"/>
            <a:r>
              <a:rPr lang="tr-TR" dirty="0">
                <a:solidFill>
                  <a:srgbClr val="03579D"/>
                </a:solidFill>
              </a:rPr>
              <a:t>Tutarlılık, </a:t>
            </a:r>
          </a:p>
          <a:p>
            <a:pPr lvl="1" algn="just"/>
            <a:r>
              <a:rPr lang="tr-TR" dirty="0" err="1">
                <a:solidFill>
                  <a:srgbClr val="03579D"/>
                </a:solidFill>
              </a:rPr>
              <a:t>Detaylılık</a:t>
            </a:r>
            <a:endParaRPr lang="tr-TR" dirty="0">
              <a:solidFill>
                <a:srgbClr val="03579D"/>
              </a:solidFill>
            </a:endParaRPr>
          </a:p>
        </p:txBody>
      </p:sp>
    </p:spTree>
    <p:extLst>
      <p:ext uri="{BB962C8B-B14F-4D97-AF65-F5344CB8AC3E}">
        <p14:creationId xmlns:p14="http://schemas.microsoft.com/office/powerpoint/2010/main" val="3902926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pPr algn="just"/>
            <a:r>
              <a:rPr lang="tr-TR" dirty="0">
                <a:solidFill>
                  <a:srgbClr val="03579D"/>
                </a:solidFill>
              </a:rPr>
              <a:t>Doğruluk : Verilerin kullanılabilir olması için doğru ve geçerli olması son derece önemlidir</a:t>
            </a:r>
          </a:p>
          <a:p>
            <a:pPr algn="just"/>
            <a:endParaRPr lang="tr-TR" dirty="0">
              <a:solidFill>
                <a:srgbClr val="03579D"/>
              </a:solidFill>
            </a:endParaRPr>
          </a:p>
        </p:txBody>
      </p:sp>
      <p:pic>
        <p:nvPicPr>
          <p:cNvPr id="5" name="Resim 4">
            <a:extLst>
              <a:ext uri="{FF2B5EF4-FFF2-40B4-BE49-F238E27FC236}">
                <a16:creationId xmlns:a16="http://schemas.microsoft.com/office/drawing/2014/main" id="{EA59D6B2-0AB7-4585-B081-10E9A8EF4900}"/>
              </a:ext>
            </a:extLst>
          </p:cNvPr>
          <p:cNvPicPr>
            <a:picLocks noChangeAspect="1"/>
          </p:cNvPicPr>
          <p:nvPr/>
        </p:nvPicPr>
        <p:blipFill>
          <a:blip r:embed="rId2"/>
          <a:stretch>
            <a:fillRect/>
          </a:stretch>
        </p:blipFill>
        <p:spPr>
          <a:xfrm>
            <a:off x="1120326" y="3635106"/>
            <a:ext cx="5039783" cy="1929753"/>
          </a:xfrm>
          <a:prstGeom prst="rect">
            <a:avLst/>
          </a:prstGeom>
        </p:spPr>
      </p:pic>
      <p:sp>
        <p:nvSpPr>
          <p:cNvPr id="6" name="İçerik Yer Tutucusu 2">
            <a:extLst>
              <a:ext uri="{FF2B5EF4-FFF2-40B4-BE49-F238E27FC236}">
                <a16:creationId xmlns:a16="http://schemas.microsoft.com/office/drawing/2014/main" id="{CFE41B0D-0E1F-4AC9-AEC0-25CA3A6C60C6}"/>
              </a:ext>
            </a:extLst>
          </p:cNvPr>
          <p:cNvSpPr txBox="1">
            <a:spLocks/>
          </p:cNvSpPr>
          <p:nvPr/>
        </p:nvSpPr>
        <p:spPr>
          <a:xfrm>
            <a:off x="6314016" y="1168088"/>
            <a:ext cx="5486097"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Güvenilirlik : Verilerin toplanması, işlenmesi, saklanması ve kullanılması aşamalarının sonuçlar aynı olmalıdır</a:t>
            </a:r>
          </a:p>
        </p:txBody>
      </p:sp>
      <p:pic>
        <p:nvPicPr>
          <p:cNvPr id="10" name="Resim 9">
            <a:extLst>
              <a:ext uri="{FF2B5EF4-FFF2-40B4-BE49-F238E27FC236}">
                <a16:creationId xmlns:a16="http://schemas.microsoft.com/office/drawing/2014/main" id="{9FE4D993-C155-4698-815B-28DA312B6C87}"/>
              </a:ext>
            </a:extLst>
          </p:cNvPr>
          <p:cNvPicPr>
            <a:picLocks noChangeAspect="1"/>
          </p:cNvPicPr>
          <p:nvPr/>
        </p:nvPicPr>
        <p:blipFill>
          <a:blip r:embed="rId3"/>
          <a:stretch>
            <a:fillRect/>
          </a:stretch>
        </p:blipFill>
        <p:spPr>
          <a:xfrm>
            <a:off x="6621830" y="3635106"/>
            <a:ext cx="5178283" cy="1956240"/>
          </a:xfrm>
          <a:prstGeom prst="rect">
            <a:avLst/>
          </a:prstGeom>
        </p:spPr>
      </p:pic>
    </p:spTree>
    <p:extLst>
      <p:ext uri="{BB962C8B-B14F-4D97-AF65-F5344CB8AC3E}">
        <p14:creationId xmlns:p14="http://schemas.microsoft.com/office/powerpoint/2010/main" val="1839277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 -</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pPr algn="just"/>
            <a:r>
              <a:rPr lang="tr-TR" dirty="0">
                <a:solidFill>
                  <a:srgbClr val="03579D"/>
                </a:solidFill>
              </a:rPr>
              <a:t>Tamlık : Gerekli tüm veriler güncel, tam ve uygun şekilde tutulmalıdır</a:t>
            </a:r>
          </a:p>
        </p:txBody>
      </p:sp>
      <p:sp>
        <p:nvSpPr>
          <p:cNvPr id="4" name="İçerik Yer Tutucusu 2">
            <a:extLst>
              <a:ext uri="{FF2B5EF4-FFF2-40B4-BE49-F238E27FC236}">
                <a16:creationId xmlns:a16="http://schemas.microsoft.com/office/drawing/2014/main" id="{0CC99A87-BD7D-42F4-9E7F-9C4B58445641}"/>
              </a:ext>
            </a:extLst>
          </p:cNvPr>
          <p:cNvSpPr txBox="1">
            <a:spLocks/>
          </p:cNvSpPr>
          <p:nvPr/>
        </p:nvSpPr>
        <p:spPr>
          <a:xfrm>
            <a:off x="6096000"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Zamanlılık : Veriye ait zaman bilgisi bazı durumlarda önemli olabilmektedir</a:t>
            </a:r>
          </a:p>
        </p:txBody>
      </p:sp>
      <p:pic>
        <p:nvPicPr>
          <p:cNvPr id="6" name="Resim 5">
            <a:extLst>
              <a:ext uri="{FF2B5EF4-FFF2-40B4-BE49-F238E27FC236}">
                <a16:creationId xmlns:a16="http://schemas.microsoft.com/office/drawing/2014/main" id="{BBE8BD8F-0830-4913-848B-22943B55238D}"/>
              </a:ext>
            </a:extLst>
          </p:cNvPr>
          <p:cNvPicPr>
            <a:picLocks noChangeAspect="1"/>
          </p:cNvPicPr>
          <p:nvPr/>
        </p:nvPicPr>
        <p:blipFill>
          <a:blip r:embed="rId2"/>
          <a:stretch>
            <a:fillRect/>
          </a:stretch>
        </p:blipFill>
        <p:spPr>
          <a:xfrm>
            <a:off x="838200" y="3709945"/>
            <a:ext cx="5127820" cy="1905128"/>
          </a:xfrm>
          <a:prstGeom prst="rect">
            <a:avLst/>
          </a:prstGeom>
        </p:spPr>
      </p:pic>
      <p:pic>
        <p:nvPicPr>
          <p:cNvPr id="8" name="Resim 7">
            <a:extLst>
              <a:ext uri="{FF2B5EF4-FFF2-40B4-BE49-F238E27FC236}">
                <a16:creationId xmlns:a16="http://schemas.microsoft.com/office/drawing/2014/main" id="{11BD49BE-ACCE-4669-93A5-B2AC8FE8767B}"/>
              </a:ext>
            </a:extLst>
          </p:cNvPr>
          <p:cNvPicPr>
            <a:picLocks noChangeAspect="1"/>
          </p:cNvPicPr>
          <p:nvPr/>
        </p:nvPicPr>
        <p:blipFill>
          <a:blip r:embed="rId3"/>
          <a:stretch>
            <a:fillRect/>
          </a:stretch>
        </p:blipFill>
        <p:spPr>
          <a:xfrm>
            <a:off x="6391671" y="3709945"/>
            <a:ext cx="4990734" cy="1905128"/>
          </a:xfrm>
          <a:prstGeom prst="rect">
            <a:avLst/>
          </a:prstGeom>
        </p:spPr>
      </p:pic>
    </p:spTree>
    <p:extLst>
      <p:ext uri="{BB962C8B-B14F-4D97-AF65-F5344CB8AC3E}">
        <p14:creationId xmlns:p14="http://schemas.microsoft.com/office/powerpoint/2010/main" val="20283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Başlık 1">
            <a:extLst>
              <a:ext uri="{FF2B5EF4-FFF2-40B4-BE49-F238E27FC236}">
                <a16:creationId xmlns:a16="http://schemas.microsoft.com/office/drawing/2014/main" id="{0D7EEB21-5BF6-435C-9CCA-06728EC61BAF}"/>
              </a:ext>
            </a:extLst>
          </p:cNvPr>
          <p:cNvSpPr>
            <a:spLocks noGrp="1" noChangeArrowheads="1"/>
          </p:cNvSpPr>
          <p:nvPr>
            <p:ph type="title"/>
          </p:nvPr>
        </p:nvSpPr>
        <p:spPr>
          <a:xfrm>
            <a:off x="914400" y="365125"/>
            <a:ext cx="10439400" cy="738188"/>
          </a:xfrm>
        </p:spPr>
        <p:txBody>
          <a:bodyPr/>
          <a:lstStyle/>
          <a:p>
            <a:pPr eaLnBrk="1" hangingPunct="1"/>
            <a:r>
              <a:rPr lang="en-US" altLang="tr-TR" b="1" dirty="0" err="1">
                <a:solidFill>
                  <a:srgbClr val="04599C"/>
                </a:solidFill>
              </a:rPr>
              <a:t>Ajanda</a:t>
            </a:r>
            <a:endParaRPr lang="tr-TR" altLang="tr-TR" dirty="0">
              <a:solidFill>
                <a:srgbClr val="04599C"/>
              </a:solidFill>
            </a:endParaRPr>
          </a:p>
        </p:txBody>
      </p:sp>
      <p:sp>
        <p:nvSpPr>
          <p:cNvPr id="4099" name="İçerik Yer Tutucusu 2">
            <a:extLst>
              <a:ext uri="{FF2B5EF4-FFF2-40B4-BE49-F238E27FC236}">
                <a16:creationId xmlns:a16="http://schemas.microsoft.com/office/drawing/2014/main" id="{40429765-8C74-4852-887D-ADA88E3E191D}"/>
              </a:ext>
            </a:extLst>
          </p:cNvPr>
          <p:cNvSpPr>
            <a:spLocks noGrp="1" noChangeArrowheads="1"/>
          </p:cNvSpPr>
          <p:nvPr>
            <p:ph sz="quarter" idx="13"/>
          </p:nvPr>
        </p:nvSpPr>
        <p:spPr>
          <a:xfrm>
            <a:off x="914400" y="1268413"/>
            <a:ext cx="10439400" cy="5113337"/>
          </a:xfrm>
        </p:spPr>
        <p:txBody>
          <a:bodyPr>
            <a:normAutofit/>
          </a:bodyPr>
          <a:lstStyle/>
          <a:p>
            <a:pPr algn="just"/>
            <a:r>
              <a:rPr lang="tr-TR" b="1" dirty="0">
                <a:solidFill>
                  <a:srgbClr val="03579D"/>
                </a:solidFill>
              </a:rPr>
              <a:t>Veri Modelleme Temelleri</a:t>
            </a:r>
          </a:p>
          <a:p>
            <a:pPr algn="just"/>
            <a:r>
              <a:rPr lang="tr-TR" b="1" dirty="0">
                <a:solidFill>
                  <a:srgbClr val="03579D"/>
                </a:solidFill>
              </a:rPr>
              <a:t>Veri Modelleri</a:t>
            </a:r>
          </a:p>
          <a:p>
            <a:pPr algn="just"/>
            <a:r>
              <a:rPr lang="tr-TR" b="1" dirty="0">
                <a:solidFill>
                  <a:srgbClr val="03579D"/>
                </a:solidFill>
              </a:rPr>
              <a:t>Verinin Kalitesi ve Bütünlüğü</a:t>
            </a:r>
          </a:p>
          <a:p>
            <a:pPr algn="just"/>
            <a:r>
              <a:rPr lang="tr-TR" b="1" dirty="0">
                <a:solidFill>
                  <a:srgbClr val="03579D"/>
                </a:solidFill>
              </a:rPr>
              <a:t>Veri Görselleştirme</a:t>
            </a:r>
          </a:p>
          <a:p>
            <a:pPr algn="just"/>
            <a:r>
              <a:rPr lang="tr-TR" b="1" dirty="0">
                <a:solidFill>
                  <a:srgbClr val="03579D"/>
                </a:solidFill>
              </a:rPr>
              <a:t>Veri Tabanı ve Veri Ambarı Kavramları</a:t>
            </a:r>
            <a:endParaRPr lang="en-US" b="1" dirty="0">
              <a:solidFill>
                <a:srgbClr val="03579D"/>
              </a:solidFill>
            </a:endParaRPr>
          </a:p>
          <a:p>
            <a:pPr algn="just"/>
            <a:r>
              <a:rPr lang="tr-TR" b="1" dirty="0">
                <a:solidFill>
                  <a:srgbClr val="03579D"/>
                </a:solidFill>
              </a:rPr>
              <a:t>İş Analizi ve İş Zekası Kavramları </a:t>
            </a:r>
          </a:p>
          <a:p>
            <a:pPr algn="just"/>
            <a:r>
              <a:rPr lang="tr-TR" b="1" dirty="0">
                <a:solidFill>
                  <a:srgbClr val="03579D"/>
                </a:solidFill>
              </a:rPr>
              <a:t>Veri Madenciliği</a:t>
            </a:r>
          </a:p>
        </p:txBody>
      </p:sp>
      <p:pic>
        <p:nvPicPr>
          <p:cNvPr id="5" name="Resim 4">
            <a:extLst>
              <a:ext uri="{FF2B5EF4-FFF2-40B4-BE49-F238E27FC236}">
                <a16:creationId xmlns:a16="http://schemas.microsoft.com/office/drawing/2014/main" id="{F94A7AE0-6783-4EB9-A6D0-813E0D736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130" y="1544298"/>
            <a:ext cx="3167742" cy="3167742"/>
          </a:xfrm>
          <a:prstGeom prst="rect">
            <a:avLst/>
          </a:prstGeom>
        </p:spPr>
      </p:pic>
      <p:pic>
        <p:nvPicPr>
          <p:cNvPr id="2058" name="Picture 10">
            <a:extLst>
              <a:ext uri="{FF2B5EF4-FFF2-40B4-BE49-F238E27FC236}">
                <a16:creationId xmlns:a16="http://schemas.microsoft.com/office/drawing/2014/main" id="{9E680A6C-352A-440A-A40D-8CA80AD0F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857" y="1103313"/>
            <a:ext cx="2571750" cy="1228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 -</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576943" y="1242927"/>
            <a:ext cx="5519057" cy="4934036"/>
          </a:xfrm>
        </p:spPr>
        <p:txBody>
          <a:bodyPr>
            <a:normAutofit/>
          </a:bodyPr>
          <a:lstStyle/>
          <a:p>
            <a:pPr algn="just"/>
            <a:r>
              <a:rPr lang="tr-TR" dirty="0">
                <a:solidFill>
                  <a:srgbClr val="03579D"/>
                </a:solidFill>
              </a:rPr>
              <a:t>Kapsamlılık : Kayıtların kapsamlılığı, gerekli bütün veri elemanlarının ve verinin tümünün tanımlanan kapsama göre toplanması ile ölçülür</a:t>
            </a:r>
          </a:p>
        </p:txBody>
      </p:sp>
      <p:sp>
        <p:nvSpPr>
          <p:cNvPr id="4" name="İçerik Yer Tutucusu 2">
            <a:extLst>
              <a:ext uri="{FF2B5EF4-FFF2-40B4-BE49-F238E27FC236}">
                <a16:creationId xmlns:a16="http://schemas.microsoft.com/office/drawing/2014/main" id="{0CC99A87-BD7D-42F4-9E7F-9C4B58445641}"/>
              </a:ext>
            </a:extLst>
          </p:cNvPr>
          <p:cNvSpPr txBox="1">
            <a:spLocks/>
          </p:cNvSpPr>
          <p:nvPr/>
        </p:nvSpPr>
        <p:spPr>
          <a:xfrm>
            <a:off x="6096000"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err="1">
                <a:solidFill>
                  <a:srgbClr val="03579D"/>
                </a:solidFill>
              </a:rPr>
              <a:t>Detaylılık</a:t>
            </a:r>
            <a:r>
              <a:rPr lang="tr-TR" dirty="0">
                <a:solidFill>
                  <a:srgbClr val="03579D"/>
                </a:solidFill>
              </a:rPr>
              <a:t> : Verinin detaylı olması, istenen seviyede alt bilgileri içermesi demektir</a:t>
            </a:r>
          </a:p>
        </p:txBody>
      </p:sp>
      <p:pic>
        <p:nvPicPr>
          <p:cNvPr id="7" name="Resim 6">
            <a:extLst>
              <a:ext uri="{FF2B5EF4-FFF2-40B4-BE49-F238E27FC236}">
                <a16:creationId xmlns:a16="http://schemas.microsoft.com/office/drawing/2014/main" id="{974D82FD-876E-4F50-A64D-9EBB83EA6C32}"/>
              </a:ext>
            </a:extLst>
          </p:cNvPr>
          <p:cNvPicPr>
            <a:picLocks noChangeAspect="1"/>
          </p:cNvPicPr>
          <p:nvPr/>
        </p:nvPicPr>
        <p:blipFill>
          <a:blip r:embed="rId2"/>
          <a:stretch>
            <a:fillRect/>
          </a:stretch>
        </p:blipFill>
        <p:spPr>
          <a:xfrm>
            <a:off x="6090610" y="3612102"/>
            <a:ext cx="5263190" cy="2002971"/>
          </a:xfrm>
          <a:prstGeom prst="rect">
            <a:avLst/>
          </a:prstGeom>
        </p:spPr>
      </p:pic>
    </p:spTree>
    <p:extLst>
      <p:ext uri="{BB962C8B-B14F-4D97-AF65-F5344CB8AC3E}">
        <p14:creationId xmlns:p14="http://schemas.microsoft.com/office/powerpoint/2010/main" val="3460751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Kalitesini Bozan Sebepler</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İnsan hatası</a:t>
            </a:r>
          </a:p>
          <a:p>
            <a:r>
              <a:rPr lang="tr-TR" dirty="0">
                <a:solidFill>
                  <a:srgbClr val="03579D"/>
                </a:solidFill>
              </a:rPr>
              <a:t>Sistemdeki bozukluklar</a:t>
            </a:r>
          </a:p>
          <a:p>
            <a:r>
              <a:rPr lang="tr-TR" dirty="0">
                <a:solidFill>
                  <a:srgbClr val="03579D"/>
                </a:solidFill>
              </a:rPr>
              <a:t>Hatalı veri toplama gereçleri</a:t>
            </a:r>
          </a:p>
          <a:p>
            <a:r>
              <a:rPr lang="tr-TR" dirty="0">
                <a:solidFill>
                  <a:srgbClr val="03579D"/>
                </a:solidFill>
              </a:rPr>
              <a:t>Veri giriş problemleri</a:t>
            </a:r>
          </a:p>
          <a:p>
            <a:r>
              <a:rPr lang="tr-TR" dirty="0">
                <a:solidFill>
                  <a:srgbClr val="03579D"/>
                </a:solidFill>
              </a:rPr>
              <a:t>Veri girişi sırasında kullanıcıların hata yapmaları</a:t>
            </a:r>
          </a:p>
          <a:p>
            <a:r>
              <a:rPr lang="tr-TR" dirty="0">
                <a:solidFill>
                  <a:srgbClr val="03579D"/>
                </a:solidFill>
              </a:rPr>
              <a:t>Tekrarlı Veri</a:t>
            </a:r>
          </a:p>
          <a:p>
            <a:r>
              <a:rPr lang="tr-TR" dirty="0">
                <a:solidFill>
                  <a:srgbClr val="03579D"/>
                </a:solidFill>
              </a:rPr>
              <a:t>Eksik veri girişleri</a:t>
            </a:r>
          </a:p>
          <a:p>
            <a:r>
              <a:rPr lang="tr-TR" dirty="0">
                <a:solidFill>
                  <a:srgbClr val="03579D"/>
                </a:solidFill>
              </a:rPr>
              <a:t>Geçerli veri</a:t>
            </a:r>
          </a:p>
          <a:p>
            <a:endParaRPr lang="tr-TR" dirty="0">
              <a:solidFill>
                <a:srgbClr val="03579D"/>
              </a:solidFill>
            </a:endParaRPr>
          </a:p>
          <a:p>
            <a:endParaRPr lang="tr-TR" dirty="0">
              <a:solidFill>
                <a:srgbClr val="03579D"/>
              </a:solidFill>
            </a:endParaRPr>
          </a:p>
          <a:p>
            <a:endParaRPr lang="tr-TR" dirty="0">
              <a:solidFill>
                <a:srgbClr val="03579D"/>
              </a:solidFill>
            </a:endParaRPr>
          </a:p>
          <a:p>
            <a:endParaRPr lang="tr-TR" dirty="0">
              <a:solidFill>
                <a:srgbClr val="03579D"/>
              </a:solidFill>
            </a:endParaRPr>
          </a:p>
        </p:txBody>
      </p:sp>
      <p:pic>
        <p:nvPicPr>
          <p:cNvPr id="5" name="Resim 4">
            <a:extLst>
              <a:ext uri="{FF2B5EF4-FFF2-40B4-BE49-F238E27FC236}">
                <a16:creationId xmlns:a16="http://schemas.microsoft.com/office/drawing/2014/main" id="{16EA3EEA-B23C-4534-A28B-698493CC0B7B}"/>
              </a:ext>
            </a:extLst>
          </p:cNvPr>
          <p:cNvPicPr>
            <a:picLocks noChangeAspect="1"/>
          </p:cNvPicPr>
          <p:nvPr/>
        </p:nvPicPr>
        <p:blipFill>
          <a:blip r:embed="rId2"/>
          <a:stretch>
            <a:fillRect/>
          </a:stretch>
        </p:blipFill>
        <p:spPr>
          <a:xfrm>
            <a:off x="8026572" y="234175"/>
            <a:ext cx="4020111" cy="1505160"/>
          </a:xfrm>
          <a:prstGeom prst="rect">
            <a:avLst/>
          </a:prstGeom>
        </p:spPr>
      </p:pic>
      <p:pic>
        <p:nvPicPr>
          <p:cNvPr id="7" name="Resim 6">
            <a:extLst>
              <a:ext uri="{FF2B5EF4-FFF2-40B4-BE49-F238E27FC236}">
                <a16:creationId xmlns:a16="http://schemas.microsoft.com/office/drawing/2014/main" id="{AEE29607-492A-4CA9-A7F9-38B58680575B}"/>
              </a:ext>
            </a:extLst>
          </p:cNvPr>
          <p:cNvPicPr>
            <a:picLocks noChangeAspect="1"/>
          </p:cNvPicPr>
          <p:nvPr/>
        </p:nvPicPr>
        <p:blipFill>
          <a:blip r:embed="rId3"/>
          <a:stretch>
            <a:fillRect/>
          </a:stretch>
        </p:blipFill>
        <p:spPr>
          <a:xfrm>
            <a:off x="8026572" y="1880527"/>
            <a:ext cx="4048690" cy="1528976"/>
          </a:xfrm>
          <a:prstGeom prst="rect">
            <a:avLst/>
          </a:prstGeom>
        </p:spPr>
      </p:pic>
      <p:pic>
        <p:nvPicPr>
          <p:cNvPr id="9" name="Resim 8">
            <a:extLst>
              <a:ext uri="{FF2B5EF4-FFF2-40B4-BE49-F238E27FC236}">
                <a16:creationId xmlns:a16="http://schemas.microsoft.com/office/drawing/2014/main" id="{9A30EFD2-3FD8-44AC-BE68-DEF8F5C05D09}"/>
              </a:ext>
            </a:extLst>
          </p:cNvPr>
          <p:cNvPicPr>
            <a:picLocks noChangeAspect="1"/>
          </p:cNvPicPr>
          <p:nvPr/>
        </p:nvPicPr>
        <p:blipFill>
          <a:blip r:embed="rId4"/>
          <a:stretch>
            <a:fillRect/>
          </a:stretch>
        </p:blipFill>
        <p:spPr>
          <a:xfrm>
            <a:off x="8017045" y="3551732"/>
            <a:ext cx="4067743" cy="1524213"/>
          </a:xfrm>
          <a:prstGeom prst="rect">
            <a:avLst/>
          </a:prstGeom>
        </p:spPr>
      </p:pic>
      <p:pic>
        <p:nvPicPr>
          <p:cNvPr id="11" name="Resim 10">
            <a:extLst>
              <a:ext uri="{FF2B5EF4-FFF2-40B4-BE49-F238E27FC236}">
                <a16:creationId xmlns:a16="http://schemas.microsoft.com/office/drawing/2014/main" id="{3F1FF67D-F8D2-4FB8-8F8B-83C03F86B2BC}"/>
              </a:ext>
            </a:extLst>
          </p:cNvPr>
          <p:cNvPicPr>
            <a:picLocks noChangeAspect="1"/>
          </p:cNvPicPr>
          <p:nvPr/>
        </p:nvPicPr>
        <p:blipFill>
          <a:blip r:embed="rId5"/>
          <a:stretch>
            <a:fillRect/>
          </a:stretch>
        </p:blipFill>
        <p:spPr>
          <a:xfrm>
            <a:off x="8007519" y="5207289"/>
            <a:ext cx="4039164" cy="1495634"/>
          </a:xfrm>
          <a:prstGeom prst="rect">
            <a:avLst/>
          </a:prstGeom>
        </p:spPr>
      </p:pic>
    </p:spTree>
    <p:extLst>
      <p:ext uri="{BB962C8B-B14F-4D97-AF65-F5344CB8AC3E}">
        <p14:creationId xmlns:p14="http://schemas.microsoft.com/office/powerpoint/2010/main" val="232156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Kalitesini Arttırma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6FBC3C9-460C-4354-83ED-29908968A99A}"/>
              </a:ext>
            </a:extLst>
          </p:cNvPr>
          <p:cNvPicPr>
            <a:picLocks noChangeAspect="1"/>
          </p:cNvPicPr>
          <p:nvPr/>
        </p:nvPicPr>
        <p:blipFill>
          <a:blip r:embed="rId2"/>
          <a:stretch>
            <a:fillRect/>
          </a:stretch>
        </p:blipFill>
        <p:spPr>
          <a:xfrm>
            <a:off x="957262" y="1371600"/>
            <a:ext cx="10277475" cy="4114800"/>
          </a:xfrm>
          <a:prstGeom prst="rect">
            <a:avLst/>
          </a:prstGeom>
        </p:spPr>
      </p:pic>
    </p:spTree>
    <p:extLst>
      <p:ext uri="{BB962C8B-B14F-4D97-AF65-F5344CB8AC3E}">
        <p14:creationId xmlns:p14="http://schemas.microsoft.com/office/powerpoint/2010/main" val="405230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Temizleme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718456" y="1242927"/>
            <a:ext cx="5910943" cy="4112844"/>
          </a:xfrm>
        </p:spPr>
        <p:txBody>
          <a:bodyPr>
            <a:normAutofit fontScale="92500" lnSpcReduction="10000"/>
          </a:bodyPr>
          <a:lstStyle/>
          <a:p>
            <a:pPr algn="just"/>
            <a:r>
              <a:rPr lang="tr-TR" dirty="0">
                <a:solidFill>
                  <a:srgbClr val="03579D"/>
                </a:solidFill>
              </a:rPr>
              <a:t>Hatalı uyumsuz ve eksik kayıtların ortaya çıkarılması işlemi</a:t>
            </a:r>
          </a:p>
          <a:p>
            <a:pPr lvl="1" algn="just"/>
            <a:r>
              <a:rPr lang="tr-TR" dirty="0">
                <a:solidFill>
                  <a:srgbClr val="03579D"/>
                </a:solidFill>
              </a:rPr>
              <a:t>Eksik veri</a:t>
            </a:r>
          </a:p>
          <a:p>
            <a:pPr lvl="1" algn="just"/>
            <a:r>
              <a:rPr lang="tr-TR" dirty="0">
                <a:solidFill>
                  <a:srgbClr val="03579D"/>
                </a:solidFill>
              </a:rPr>
              <a:t>Gürültülü veri</a:t>
            </a:r>
          </a:p>
          <a:p>
            <a:pPr lvl="1" algn="just"/>
            <a:r>
              <a:rPr lang="tr-TR" dirty="0">
                <a:solidFill>
                  <a:srgbClr val="03579D"/>
                </a:solidFill>
              </a:rPr>
              <a:t>Tutarsız veri</a:t>
            </a:r>
          </a:p>
          <a:p>
            <a:pPr algn="just"/>
            <a:r>
              <a:rPr lang="tr-TR" dirty="0">
                <a:solidFill>
                  <a:srgbClr val="03579D"/>
                </a:solidFill>
              </a:rPr>
              <a:t>Ne Yapılmalı ?</a:t>
            </a:r>
          </a:p>
          <a:p>
            <a:pPr lvl="1" algn="just"/>
            <a:r>
              <a:rPr lang="tr-TR" dirty="0">
                <a:solidFill>
                  <a:srgbClr val="03579D"/>
                </a:solidFill>
              </a:rPr>
              <a:t>Eksik kayıtların silinmesi</a:t>
            </a:r>
          </a:p>
          <a:p>
            <a:pPr lvl="1" algn="just"/>
            <a:r>
              <a:rPr lang="tr-TR" dirty="0">
                <a:solidFill>
                  <a:srgbClr val="03579D"/>
                </a:solidFill>
              </a:rPr>
              <a:t>Genel bir sabit kullanılması</a:t>
            </a:r>
          </a:p>
          <a:p>
            <a:pPr lvl="1" algn="just"/>
            <a:r>
              <a:rPr lang="tr-TR" dirty="0">
                <a:solidFill>
                  <a:srgbClr val="03579D"/>
                </a:solidFill>
              </a:rPr>
              <a:t>Ortalama bir değer girilmesi</a:t>
            </a:r>
          </a:p>
          <a:p>
            <a:pPr lvl="1" algn="just"/>
            <a:r>
              <a:rPr lang="tr-TR" dirty="0">
                <a:solidFill>
                  <a:srgbClr val="03579D"/>
                </a:solidFill>
              </a:rPr>
              <a:t>Sınıfa ait ortalama bir değer girilmesi</a:t>
            </a:r>
          </a:p>
          <a:p>
            <a:pPr lvl="1" algn="just"/>
            <a:r>
              <a:rPr lang="tr-TR" dirty="0">
                <a:solidFill>
                  <a:srgbClr val="03579D"/>
                </a:solidFill>
              </a:rPr>
              <a:t>Regresyon veya tahmin modeli oluşturmak</a:t>
            </a:r>
          </a:p>
          <a:p>
            <a:pPr lvl="1" algn="just"/>
            <a:endParaRPr lang="tr-TR" dirty="0">
              <a:solidFill>
                <a:srgbClr val="03579D"/>
              </a:solidFill>
            </a:endParaRPr>
          </a:p>
        </p:txBody>
      </p:sp>
      <p:pic>
        <p:nvPicPr>
          <p:cNvPr id="5" name="Resim 4">
            <a:extLst>
              <a:ext uri="{FF2B5EF4-FFF2-40B4-BE49-F238E27FC236}">
                <a16:creationId xmlns:a16="http://schemas.microsoft.com/office/drawing/2014/main" id="{36E760C0-519F-4CE4-A292-9400BFCF6B79}"/>
              </a:ext>
            </a:extLst>
          </p:cNvPr>
          <p:cNvPicPr>
            <a:picLocks noChangeAspect="1"/>
          </p:cNvPicPr>
          <p:nvPr/>
        </p:nvPicPr>
        <p:blipFill>
          <a:blip r:embed="rId2"/>
          <a:stretch>
            <a:fillRect/>
          </a:stretch>
        </p:blipFill>
        <p:spPr>
          <a:xfrm>
            <a:off x="7106387" y="347756"/>
            <a:ext cx="4053453" cy="1524213"/>
          </a:xfrm>
          <a:prstGeom prst="rect">
            <a:avLst/>
          </a:prstGeom>
        </p:spPr>
      </p:pic>
      <p:pic>
        <p:nvPicPr>
          <p:cNvPr id="7" name="Resim 6">
            <a:extLst>
              <a:ext uri="{FF2B5EF4-FFF2-40B4-BE49-F238E27FC236}">
                <a16:creationId xmlns:a16="http://schemas.microsoft.com/office/drawing/2014/main" id="{531D9D1D-43F1-4F29-9646-E05868FEAF02}"/>
              </a:ext>
            </a:extLst>
          </p:cNvPr>
          <p:cNvPicPr>
            <a:picLocks noChangeAspect="1"/>
          </p:cNvPicPr>
          <p:nvPr/>
        </p:nvPicPr>
        <p:blipFill>
          <a:blip r:embed="rId3"/>
          <a:stretch>
            <a:fillRect/>
          </a:stretch>
        </p:blipFill>
        <p:spPr>
          <a:xfrm>
            <a:off x="7120676" y="1980826"/>
            <a:ext cx="4024874" cy="1528976"/>
          </a:xfrm>
          <a:prstGeom prst="rect">
            <a:avLst/>
          </a:prstGeom>
        </p:spPr>
      </p:pic>
      <p:pic>
        <p:nvPicPr>
          <p:cNvPr id="9" name="Resim 8">
            <a:extLst>
              <a:ext uri="{FF2B5EF4-FFF2-40B4-BE49-F238E27FC236}">
                <a16:creationId xmlns:a16="http://schemas.microsoft.com/office/drawing/2014/main" id="{37BBA75F-FADD-4DA9-BD54-36D5C12A5A90}"/>
              </a:ext>
            </a:extLst>
          </p:cNvPr>
          <p:cNvPicPr>
            <a:picLocks noChangeAspect="1"/>
          </p:cNvPicPr>
          <p:nvPr/>
        </p:nvPicPr>
        <p:blipFill>
          <a:blip r:embed="rId4"/>
          <a:stretch>
            <a:fillRect/>
          </a:stretch>
        </p:blipFill>
        <p:spPr>
          <a:xfrm>
            <a:off x="7092097" y="3599874"/>
            <a:ext cx="4053453" cy="1543265"/>
          </a:xfrm>
          <a:prstGeom prst="rect">
            <a:avLst/>
          </a:prstGeom>
        </p:spPr>
      </p:pic>
      <p:pic>
        <p:nvPicPr>
          <p:cNvPr id="11" name="Resim 10">
            <a:extLst>
              <a:ext uri="{FF2B5EF4-FFF2-40B4-BE49-F238E27FC236}">
                <a16:creationId xmlns:a16="http://schemas.microsoft.com/office/drawing/2014/main" id="{EDD8D671-FF79-4030-9469-F2364B2BA7C0}"/>
              </a:ext>
            </a:extLst>
          </p:cNvPr>
          <p:cNvPicPr>
            <a:picLocks noChangeAspect="1"/>
          </p:cNvPicPr>
          <p:nvPr/>
        </p:nvPicPr>
        <p:blipFill>
          <a:blip r:embed="rId5"/>
          <a:stretch>
            <a:fillRect/>
          </a:stretch>
        </p:blipFill>
        <p:spPr>
          <a:xfrm>
            <a:off x="7120676" y="5205050"/>
            <a:ext cx="4024874" cy="1509923"/>
          </a:xfrm>
          <a:prstGeom prst="rect">
            <a:avLst/>
          </a:prstGeom>
        </p:spPr>
      </p:pic>
      <p:pic>
        <p:nvPicPr>
          <p:cNvPr id="13" name="Resim 12">
            <a:extLst>
              <a:ext uri="{FF2B5EF4-FFF2-40B4-BE49-F238E27FC236}">
                <a16:creationId xmlns:a16="http://schemas.microsoft.com/office/drawing/2014/main" id="{19B53B73-7A34-4E09-8D62-7113E965E1F6}"/>
              </a:ext>
            </a:extLst>
          </p:cNvPr>
          <p:cNvPicPr>
            <a:picLocks noChangeAspect="1"/>
          </p:cNvPicPr>
          <p:nvPr/>
        </p:nvPicPr>
        <p:blipFill>
          <a:blip r:embed="rId6"/>
          <a:stretch>
            <a:fillRect/>
          </a:stretch>
        </p:blipFill>
        <p:spPr>
          <a:xfrm>
            <a:off x="374370" y="4940913"/>
            <a:ext cx="2386346" cy="1733792"/>
          </a:xfrm>
          <a:prstGeom prst="rect">
            <a:avLst/>
          </a:prstGeom>
        </p:spPr>
      </p:pic>
      <p:pic>
        <p:nvPicPr>
          <p:cNvPr id="15" name="Resim 14">
            <a:extLst>
              <a:ext uri="{FF2B5EF4-FFF2-40B4-BE49-F238E27FC236}">
                <a16:creationId xmlns:a16="http://schemas.microsoft.com/office/drawing/2014/main" id="{F11C0CF7-D9BC-4AAD-AC15-D405D6FEF29D}"/>
              </a:ext>
            </a:extLst>
          </p:cNvPr>
          <p:cNvPicPr>
            <a:picLocks noChangeAspect="1"/>
          </p:cNvPicPr>
          <p:nvPr/>
        </p:nvPicPr>
        <p:blipFill>
          <a:blip r:embed="rId7"/>
          <a:stretch>
            <a:fillRect/>
          </a:stretch>
        </p:blipFill>
        <p:spPr>
          <a:xfrm>
            <a:off x="2929558" y="5177534"/>
            <a:ext cx="4043927" cy="1500397"/>
          </a:xfrm>
          <a:prstGeom prst="rect">
            <a:avLst/>
          </a:prstGeom>
        </p:spPr>
      </p:pic>
    </p:spTree>
    <p:extLst>
      <p:ext uri="{BB962C8B-B14F-4D97-AF65-F5344CB8AC3E}">
        <p14:creationId xmlns:p14="http://schemas.microsoft.com/office/powerpoint/2010/main" val="136035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Optimizasyonu </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758543" cy="4934036"/>
          </a:xfrm>
        </p:spPr>
        <p:txBody>
          <a:bodyPr>
            <a:normAutofit/>
          </a:bodyPr>
          <a:lstStyle/>
          <a:p>
            <a:pPr algn="just"/>
            <a:r>
              <a:rPr lang="tr-TR" dirty="0">
                <a:solidFill>
                  <a:srgbClr val="03579D"/>
                </a:solidFill>
              </a:rPr>
              <a:t>Büyük tutarlarda verinin işlenmesi, zamansal kısıtlar nedeniyle optimizasyon gerektirir</a:t>
            </a:r>
          </a:p>
          <a:p>
            <a:pPr lvl="1" algn="just"/>
            <a:r>
              <a:rPr lang="tr-TR" dirty="0">
                <a:solidFill>
                  <a:srgbClr val="03579D"/>
                </a:solidFill>
              </a:rPr>
              <a:t>Veri birleştirme ve veri küpü</a:t>
            </a:r>
          </a:p>
          <a:p>
            <a:pPr lvl="1" algn="just"/>
            <a:r>
              <a:rPr lang="tr-TR" dirty="0">
                <a:solidFill>
                  <a:srgbClr val="03579D"/>
                </a:solidFill>
              </a:rPr>
              <a:t>Boyut indirgeme</a:t>
            </a:r>
          </a:p>
          <a:p>
            <a:pPr lvl="1" algn="just"/>
            <a:r>
              <a:rPr lang="tr-TR" dirty="0">
                <a:solidFill>
                  <a:srgbClr val="03579D"/>
                </a:solidFill>
              </a:rPr>
              <a:t>Boyut sıkıştırma</a:t>
            </a:r>
          </a:p>
          <a:p>
            <a:pPr lvl="1" algn="just"/>
            <a:r>
              <a:rPr lang="tr-TR" dirty="0">
                <a:solidFill>
                  <a:srgbClr val="03579D"/>
                </a:solidFill>
              </a:rPr>
              <a:t>Örnekleme</a:t>
            </a:r>
          </a:p>
        </p:txBody>
      </p:sp>
      <p:pic>
        <p:nvPicPr>
          <p:cNvPr id="5" name="Resim 4">
            <a:extLst>
              <a:ext uri="{FF2B5EF4-FFF2-40B4-BE49-F238E27FC236}">
                <a16:creationId xmlns:a16="http://schemas.microsoft.com/office/drawing/2014/main" id="{9C2ED2A7-12C9-429A-B6B2-E6BBAA2C3388}"/>
              </a:ext>
            </a:extLst>
          </p:cNvPr>
          <p:cNvPicPr>
            <a:picLocks noChangeAspect="1"/>
          </p:cNvPicPr>
          <p:nvPr/>
        </p:nvPicPr>
        <p:blipFill>
          <a:blip r:embed="rId2"/>
          <a:stretch>
            <a:fillRect/>
          </a:stretch>
        </p:blipFill>
        <p:spPr>
          <a:xfrm>
            <a:off x="7943282" y="183928"/>
            <a:ext cx="3272294" cy="1548029"/>
          </a:xfrm>
          <a:prstGeom prst="rect">
            <a:avLst/>
          </a:prstGeom>
        </p:spPr>
      </p:pic>
      <p:pic>
        <p:nvPicPr>
          <p:cNvPr id="7" name="Resim 6">
            <a:extLst>
              <a:ext uri="{FF2B5EF4-FFF2-40B4-BE49-F238E27FC236}">
                <a16:creationId xmlns:a16="http://schemas.microsoft.com/office/drawing/2014/main" id="{7549252C-4047-4440-9154-38A3D15FFEE9}"/>
              </a:ext>
            </a:extLst>
          </p:cNvPr>
          <p:cNvPicPr>
            <a:picLocks noChangeAspect="1"/>
          </p:cNvPicPr>
          <p:nvPr/>
        </p:nvPicPr>
        <p:blipFill>
          <a:blip r:embed="rId3"/>
          <a:stretch>
            <a:fillRect/>
          </a:stretch>
        </p:blipFill>
        <p:spPr>
          <a:xfrm>
            <a:off x="7729032" y="1753728"/>
            <a:ext cx="3624768" cy="1500397"/>
          </a:xfrm>
          <a:prstGeom prst="rect">
            <a:avLst/>
          </a:prstGeom>
        </p:spPr>
      </p:pic>
      <p:pic>
        <p:nvPicPr>
          <p:cNvPr id="9" name="Resim 8">
            <a:extLst>
              <a:ext uri="{FF2B5EF4-FFF2-40B4-BE49-F238E27FC236}">
                <a16:creationId xmlns:a16="http://schemas.microsoft.com/office/drawing/2014/main" id="{B78019BB-B0A9-4960-B2A9-3F8DDF57E211}"/>
              </a:ext>
            </a:extLst>
          </p:cNvPr>
          <p:cNvPicPr>
            <a:picLocks noChangeAspect="1"/>
          </p:cNvPicPr>
          <p:nvPr/>
        </p:nvPicPr>
        <p:blipFill>
          <a:blip r:embed="rId4"/>
          <a:stretch>
            <a:fillRect/>
          </a:stretch>
        </p:blipFill>
        <p:spPr>
          <a:xfrm>
            <a:off x="6966517" y="3429000"/>
            <a:ext cx="4877481" cy="1571844"/>
          </a:xfrm>
          <a:prstGeom prst="rect">
            <a:avLst/>
          </a:prstGeom>
        </p:spPr>
      </p:pic>
      <p:pic>
        <p:nvPicPr>
          <p:cNvPr id="11" name="Resim 10">
            <a:extLst>
              <a:ext uri="{FF2B5EF4-FFF2-40B4-BE49-F238E27FC236}">
                <a16:creationId xmlns:a16="http://schemas.microsoft.com/office/drawing/2014/main" id="{4ED3685B-2BE1-4675-9CEF-CD8CE0F816D5}"/>
              </a:ext>
            </a:extLst>
          </p:cNvPr>
          <p:cNvPicPr>
            <a:picLocks noChangeAspect="1"/>
          </p:cNvPicPr>
          <p:nvPr/>
        </p:nvPicPr>
        <p:blipFill>
          <a:blip r:embed="rId5"/>
          <a:stretch>
            <a:fillRect/>
          </a:stretch>
        </p:blipFill>
        <p:spPr>
          <a:xfrm>
            <a:off x="7886216" y="5143766"/>
            <a:ext cx="3310399" cy="1638529"/>
          </a:xfrm>
          <a:prstGeom prst="rect">
            <a:avLst/>
          </a:prstGeom>
        </p:spPr>
      </p:pic>
    </p:spTree>
    <p:extLst>
      <p:ext uri="{BB962C8B-B14F-4D97-AF65-F5344CB8AC3E}">
        <p14:creationId xmlns:p14="http://schemas.microsoft.com/office/powerpoint/2010/main" val="3130246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Bütünlüğü</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Verinin korunması ve tüm yaşam döngüsü boyunca verilerin doğruluğu ve tutarlılığının güvencesi anlamına gelir</a:t>
            </a:r>
          </a:p>
          <a:p>
            <a:pPr algn="just"/>
            <a:r>
              <a:rPr lang="tr-TR" dirty="0">
                <a:solidFill>
                  <a:srgbClr val="03579D"/>
                </a:solidFill>
              </a:rPr>
              <a:t>Veri bütünlüğünü bozan etkenler:</a:t>
            </a:r>
          </a:p>
          <a:p>
            <a:pPr lvl="1" algn="just"/>
            <a:r>
              <a:rPr lang="tr-TR" dirty="0">
                <a:solidFill>
                  <a:srgbClr val="03579D"/>
                </a:solidFill>
              </a:rPr>
              <a:t>Kötü niyetli işlem</a:t>
            </a:r>
          </a:p>
          <a:p>
            <a:pPr lvl="1" algn="just"/>
            <a:r>
              <a:rPr lang="tr-TR" dirty="0">
                <a:solidFill>
                  <a:srgbClr val="03579D"/>
                </a:solidFill>
              </a:rPr>
              <a:t>İnsan hatası</a:t>
            </a:r>
          </a:p>
          <a:p>
            <a:pPr lvl="1" algn="just"/>
            <a:r>
              <a:rPr lang="tr-TR" dirty="0">
                <a:solidFill>
                  <a:srgbClr val="03579D"/>
                </a:solidFill>
              </a:rPr>
              <a:t>Donanım hatası</a:t>
            </a:r>
          </a:p>
          <a:p>
            <a:pPr lvl="1" algn="just"/>
            <a:r>
              <a:rPr lang="tr-TR" dirty="0">
                <a:solidFill>
                  <a:srgbClr val="03579D"/>
                </a:solidFill>
              </a:rPr>
              <a:t>Tasarım hatası</a:t>
            </a:r>
          </a:p>
          <a:p>
            <a:pPr lvl="1" algn="just"/>
            <a:endParaRPr lang="tr-TR" dirty="0">
              <a:solidFill>
                <a:srgbClr val="03579D"/>
              </a:solidFill>
            </a:endParaRPr>
          </a:p>
        </p:txBody>
      </p:sp>
    </p:spTree>
    <p:extLst>
      <p:ext uri="{BB962C8B-B14F-4D97-AF65-F5344CB8AC3E}">
        <p14:creationId xmlns:p14="http://schemas.microsoft.com/office/powerpoint/2010/main" val="324065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Bütünlüğü Sağlama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Standart kural ve prosedürler kullanılmalı, tasarım aşamasında bir veri tabanı içerisinde bütünlük sağlanmalı. </a:t>
            </a:r>
          </a:p>
          <a:p>
            <a:pPr lvl="1" algn="just"/>
            <a:r>
              <a:rPr lang="tr-TR" dirty="0">
                <a:solidFill>
                  <a:srgbClr val="03579D"/>
                </a:solidFill>
              </a:rPr>
              <a:t>Veri temizleme ve bakımı</a:t>
            </a:r>
          </a:p>
          <a:p>
            <a:pPr lvl="1" algn="just"/>
            <a:r>
              <a:rPr lang="tr-TR" dirty="0">
                <a:solidFill>
                  <a:srgbClr val="03579D"/>
                </a:solidFill>
              </a:rPr>
              <a:t>Veri giriş kontrolünü sağlama</a:t>
            </a:r>
          </a:p>
          <a:p>
            <a:pPr lvl="1" algn="just"/>
            <a:r>
              <a:rPr lang="tr-TR" dirty="0">
                <a:solidFill>
                  <a:srgbClr val="03579D"/>
                </a:solidFill>
              </a:rPr>
              <a:t>Veri doğrulama kuralları</a:t>
            </a:r>
          </a:p>
          <a:p>
            <a:pPr algn="just"/>
            <a:endParaRPr lang="tr-TR" dirty="0">
              <a:solidFill>
                <a:srgbClr val="03579D"/>
              </a:solidFill>
            </a:endParaRPr>
          </a:p>
          <a:p>
            <a:pPr algn="just"/>
            <a:r>
              <a:rPr lang="tr-TR" dirty="0">
                <a:solidFill>
                  <a:srgbClr val="03579D"/>
                </a:solidFill>
              </a:rPr>
              <a:t>Veri Kalitesi için; Veri bütünlüğü kurallarının sıkı bir şekilde uygulanması gerekmektedir.</a:t>
            </a:r>
          </a:p>
          <a:p>
            <a:pPr lvl="1" algn="just"/>
            <a:endParaRPr lang="tr-TR" dirty="0">
              <a:solidFill>
                <a:srgbClr val="03579D"/>
              </a:solidFill>
            </a:endParaRPr>
          </a:p>
          <a:p>
            <a:pPr lvl="1" algn="just"/>
            <a:endParaRPr lang="tr-TR" dirty="0">
              <a:solidFill>
                <a:srgbClr val="03579D"/>
              </a:solidFill>
            </a:endParaRPr>
          </a:p>
        </p:txBody>
      </p:sp>
      <p:pic>
        <p:nvPicPr>
          <p:cNvPr id="5" name="Resim 4">
            <a:extLst>
              <a:ext uri="{FF2B5EF4-FFF2-40B4-BE49-F238E27FC236}">
                <a16:creationId xmlns:a16="http://schemas.microsoft.com/office/drawing/2014/main" id="{F681E026-DD35-45BA-BC9A-D66AAE3EB201}"/>
              </a:ext>
            </a:extLst>
          </p:cNvPr>
          <p:cNvPicPr>
            <a:picLocks noChangeAspect="1"/>
          </p:cNvPicPr>
          <p:nvPr/>
        </p:nvPicPr>
        <p:blipFill>
          <a:blip r:embed="rId2"/>
          <a:stretch>
            <a:fillRect/>
          </a:stretch>
        </p:blipFill>
        <p:spPr>
          <a:xfrm>
            <a:off x="7305110" y="1904787"/>
            <a:ext cx="4048690" cy="1524213"/>
          </a:xfrm>
          <a:prstGeom prst="rect">
            <a:avLst/>
          </a:prstGeom>
        </p:spPr>
      </p:pic>
      <p:pic>
        <p:nvPicPr>
          <p:cNvPr id="7" name="Resim 6">
            <a:extLst>
              <a:ext uri="{FF2B5EF4-FFF2-40B4-BE49-F238E27FC236}">
                <a16:creationId xmlns:a16="http://schemas.microsoft.com/office/drawing/2014/main" id="{964261E7-9875-49C5-9D2D-ADD34CDDF868}"/>
              </a:ext>
            </a:extLst>
          </p:cNvPr>
          <p:cNvPicPr>
            <a:picLocks noChangeAspect="1"/>
          </p:cNvPicPr>
          <p:nvPr/>
        </p:nvPicPr>
        <p:blipFill>
          <a:blip r:embed="rId3"/>
          <a:stretch>
            <a:fillRect/>
          </a:stretch>
        </p:blipFill>
        <p:spPr>
          <a:xfrm>
            <a:off x="8977563" y="4743250"/>
            <a:ext cx="1290818" cy="1433713"/>
          </a:xfrm>
          <a:prstGeom prst="rect">
            <a:avLst/>
          </a:prstGeom>
        </p:spPr>
      </p:pic>
    </p:spTree>
    <p:extLst>
      <p:ext uri="{BB962C8B-B14F-4D97-AF65-F5344CB8AC3E}">
        <p14:creationId xmlns:p14="http://schemas.microsoft.com/office/powerpoint/2010/main" val="3980863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Verilerin, grafiksel çizelgeler, şekiller ve sütunlar aracılığıyla sunumudur.</a:t>
            </a:r>
          </a:p>
          <a:p>
            <a:pPr lvl="1" algn="just"/>
            <a:r>
              <a:rPr lang="tr-TR" dirty="0">
                <a:solidFill>
                  <a:srgbClr val="03579D"/>
                </a:solidFill>
              </a:rPr>
              <a:t>Stratejik planlamalar yapar</a:t>
            </a:r>
          </a:p>
          <a:p>
            <a:pPr lvl="1" algn="just"/>
            <a:r>
              <a:rPr lang="tr-TR" dirty="0">
                <a:solidFill>
                  <a:srgbClr val="03579D"/>
                </a:solidFill>
              </a:rPr>
              <a:t>İyi bir karar destek sistemidir</a:t>
            </a:r>
          </a:p>
          <a:p>
            <a:pPr lvl="1" algn="just"/>
            <a:r>
              <a:rPr lang="tr-TR" dirty="0">
                <a:solidFill>
                  <a:srgbClr val="03579D"/>
                </a:solidFill>
              </a:rPr>
              <a:t>Soyut verileri fiziksel görüntülere dönüştürür</a:t>
            </a:r>
          </a:p>
          <a:p>
            <a:pPr lvl="1" algn="just"/>
            <a:r>
              <a:rPr lang="tr-TR" dirty="0">
                <a:solidFill>
                  <a:srgbClr val="03579D"/>
                </a:solidFill>
              </a:rPr>
              <a:t>Görsel odaklıdır</a:t>
            </a:r>
          </a:p>
          <a:p>
            <a:pPr lvl="1" algn="just"/>
            <a:r>
              <a:rPr lang="tr-TR" dirty="0">
                <a:solidFill>
                  <a:srgbClr val="03579D"/>
                </a:solidFill>
              </a:rPr>
              <a:t>Çok boyutlu veriyi 2 veya 3 boyuta indirger-</a:t>
            </a:r>
          </a:p>
          <a:p>
            <a:pPr lvl="1" algn="just"/>
            <a:r>
              <a:rPr lang="tr-TR" dirty="0">
                <a:solidFill>
                  <a:srgbClr val="03579D"/>
                </a:solidFill>
              </a:rPr>
              <a:t>İlgi çekici veri hikayeleri sunar</a:t>
            </a:r>
          </a:p>
          <a:p>
            <a:pPr lvl="1" algn="just"/>
            <a:endParaRPr lang="tr-TR" dirty="0">
              <a:solidFill>
                <a:srgbClr val="03579D"/>
              </a:solidFill>
            </a:endParaRPr>
          </a:p>
        </p:txBody>
      </p:sp>
    </p:spTree>
    <p:extLst>
      <p:ext uri="{BB962C8B-B14F-4D97-AF65-F5344CB8AC3E}">
        <p14:creationId xmlns:p14="http://schemas.microsoft.com/office/powerpoint/2010/main" val="1168061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Görselleştirmede Amaç</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Bilgi görselleştirmesi (</a:t>
            </a:r>
            <a:r>
              <a:rPr lang="tr-TR" dirty="0" err="1">
                <a:solidFill>
                  <a:srgbClr val="03579D"/>
                </a:solidFill>
              </a:rPr>
              <a:t>knowledge</a:t>
            </a:r>
            <a:r>
              <a:rPr lang="tr-TR" dirty="0">
                <a:solidFill>
                  <a:srgbClr val="03579D"/>
                </a:solidFill>
              </a:rPr>
              <a:t> </a:t>
            </a:r>
            <a:r>
              <a:rPr lang="tr-TR" dirty="0" err="1">
                <a:solidFill>
                  <a:srgbClr val="03579D"/>
                </a:solidFill>
              </a:rPr>
              <a:t>visualization</a:t>
            </a:r>
            <a:r>
              <a:rPr lang="tr-TR" dirty="0">
                <a:solidFill>
                  <a:srgbClr val="03579D"/>
                </a:solidFill>
              </a:rPr>
              <a:t> fikirlerin, kuralların ve kavramların daha iyi anlaşılmasıdır.</a:t>
            </a:r>
          </a:p>
          <a:p>
            <a:pPr algn="just"/>
            <a:r>
              <a:rPr lang="tr-TR" dirty="0">
                <a:solidFill>
                  <a:srgbClr val="03579D"/>
                </a:solidFill>
              </a:rPr>
              <a:t>Grafik ve resimler için yeni fikirler, Yeni ilişkiler kurmak, Hipotezin doğruluğunu sınamak, Yeni yapılar keşfetmek ve düzenlemek</a:t>
            </a:r>
          </a:p>
          <a:p>
            <a:pPr algn="just"/>
            <a:endParaRPr lang="tr-TR" dirty="0">
              <a:solidFill>
                <a:srgbClr val="03579D"/>
              </a:solidFill>
            </a:endParaRPr>
          </a:p>
        </p:txBody>
      </p:sp>
    </p:spTree>
    <p:extLst>
      <p:ext uri="{BB962C8B-B14F-4D97-AF65-F5344CB8AC3E}">
        <p14:creationId xmlns:p14="http://schemas.microsoft.com/office/powerpoint/2010/main" val="683974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Görselleştirmenin Faydaları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Mevcut verideki farkındalığı artırma.</a:t>
            </a:r>
          </a:p>
          <a:p>
            <a:r>
              <a:rPr lang="tr-TR" dirty="0">
                <a:solidFill>
                  <a:srgbClr val="03579D"/>
                </a:solidFill>
              </a:rPr>
              <a:t>Büyük verideki gizli örüntü ve eğilimleri keşfetme.</a:t>
            </a:r>
          </a:p>
          <a:p>
            <a:r>
              <a:rPr lang="tr-TR" dirty="0">
                <a:solidFill>
                  <a:srgbClr val="03579D"/>
                </a:solidFill>
              </a:rPr>
              <a:t>Stratejik karar almayı geliştirme.</a:t>
            </a:r>
          </a:p>
          <a:p>
            <a:r>
              <a:rPr lang="tr-TR" dirty="0">
                <a:solidFill>
                  <a:srgbClr val="03579D"/>
                </a:solidFill>
              </a:rPr>
              <a:t>Doğru müşterilere doğru iletişimde bulunma.</a:t>
            </a:r>
          </a:p>
          <a:p>
            <a:r>
              <a:rPr lang="tr-TR" dirty="0">
                <a:solidFill>
                  <a:srgbClr val="03579D"/>
                </a:solidFill>
              </a:rPr>
              <a:t>Gelir artışını yükseltme.</a:t>
            </a:r>
          </a:p>
          <a:p>
            <a:endParaRPr lang="tr-TR" dirty="0">
              <a:solidFill>
                <a:srgbClr val="03579D"/>
              </a:solidFill>
            </a:endParaRPr>
          </a:p>
          <a:p>
            <a:r>
              <a:rPr lang="tr-TR" b="1" dirty="0">
                <a:solidFill>
                  <a:srgbClr val="03579D"/>
                </a:solidFill>
              </a:rPr>
              <a:t>Veri Görselleştirme İşlem Basamakları</a:t>
            </a:r>
          </a:p>
        </p:txBody>
      </p:sp>
      <p:pic>
        <p:nvPicPr>
          <p:cNvPr id="5" name="Resim 4">
            <a:extLst>
              <a:ext uri="{FF2B5EF4-FFF2-40B4-BE49-F238E27FC236}">
                <a16:creationId xmlns:a16="http://schemas.microsoft.com/office/drawing/2014/main" id="{70A19BCB-31AA-49AB-BBF7-A779FD04E148}"/>
              </a:ext>
            </a:extLst>
          </p:cNvPr>
          <p:cNvPicPr>
            <a:picLocks noChangeAspect="1"/>
          </p:cNvPicPr>
          <p:nvPr/>
        </p:nvPicPr>
        <p:blipFill>
          <a:blip r:embed="rId2"/>
          <a:stretch>
            <a:fillRect/>
          </a:stretch>
        </p:blipFill>
        <p:spPr>
          <a:xfrm>
            <a:off x="997496" y="4953000"/>
            <a:ext cx="10626778" cy="1344422"/>
          </a:xfrm>
          <a:prstGeom prst="rect">
            <a:avLst/>
          </a:prstGeom>
        </p:spPr>
      </p:pic>
    </p:spTree>
    <p:extLst>
      <p:ext uri="{BB962C8B-B14F-4D97-AF65-F5344CB8AC3E}">
        <p14:creationId xmlns:p14="http://schemas.microsoft.com/office/powerpoint/2010/main" val="1939373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9BB52E-14C8-4F10-9483-6330C52125BE}"/>
              </a:ext>
            </a:extLst>
          </p:cNvPr>
          <p:cNvSpPr>
            <a:spLocks noGrp="1"/>
          </p:cNvSpPr>
          <p:nvPr>
            <p:ph type="title"/>
          </p:nvPr>
        </p:nvSpPr>
        <p:spPr>
          <a:xfrm>
            <a:off x="838200" y="365126"/>
            <a:ext cx="10515600" cy="675210"/>
          </a:xfrm>
        </p:spPr>
        <p:txBody>
          <a:bodyPr>
            <a:normAutofit fontScale="90000"/>
          </a:bodyPr>
          <a:lstStyle/>
          <a:p>
            <a:r>
              <a:rPr lang="tr-TR" b="1" dirty="0">
                <a:latin typeface="+mn-lt"/>
              </a:rPr>
              <a:t>Kullanılacak Kaynaklar</a:t>
            </a:r>
          </a:p>
        </p:txBody>
      </p:sp>
      <p:sp>
        <p:nvSpPr>
          <p:cNvPr id="3" name="İçerik Yer Tutucusu 2">
            <a:extLst>
              <a:ext uri="{FF2B5EF4-FFF2-40B4-BE49-F238E27FC236}">
                <a16:creationId xmlns:a16="http://schemas.microsoft.com/office/drawing/2014/main" id="{39FABBCE-F408-4DAC-8609-43748F98A870}"/>
              </a:ext>
            </a:extLst>
          </p:cNvPr>
          <p:cNvSpPr>
            <a:spLocks noGrp="1"/>
          </p:cNvSpPr>
          <p:nvPr>
            <p:ph idx="1"/>
          </p:nvPr>
        </p:nvSpPr>
        <p:spPr>
          <a:xfrm>
            <a:off x="558800" y="1155320"/>
            <a:ext cx="11379200" cy="5337554"/>
          </a:xfrm>
        </p:spPr>
        <p:txBody>
          <a:bodyPr>
            <a:normAutofit/>
          </a:bodyPr>
          <a:lstStyle/>
          <a:p>
            <a:pPr marL="0" indent="0" algn="ctr">
              <a:buNone/>
            </a:pPr>
            <a:endParaRPr lang="tr-TR" sz="2400" b="1" dirty="0">
              <a:solidFill>
                <a:srgbClr val="FF0000"/>
              </a:solidFill>
              <a:hlinkClick r:id="rId3">
                <a:extLst>
                  <a:ext uri="{A12FA001-AC4F-418D-AE19-62706E023703}">
                    <ahyp:hlinkClr xmlns:ahyp="http://schemas.microsoft.com/office/drawing/2018/hyperlinkcolor" val="tx"/>
                  </a:ext>
                </a:extLst>
              </a:hlinkClick>
            </a:endParaRPr>
          </a:p>
          <a:p>
            <a:pPr marL="0" indent="0" algn="ctr">
              <a:buNone/>
            </a:pPr>
            <a:r>
              <a:rPr lang="en-US" sz="2400" b="1" dirty="0">
                <a:solidFill>
                  <a:srgbClr val="FF0000"/>
                </a:solidFill>
              </a:rPr>
              <a:t>https://github.com/SevdanurGENC/Data-Modeling-Techniques-Lecture-Notes</a:t>
            </a:r>
            <a:endParaRPr lang="tr-TR" sz="1800" dirty="0"/>
          </a:p>
        </p:txBody>
      </p:sp>
    </p:spTree>
    <p:extLst>
      <p:ext uri="{BB962C8B-B14F-4D97-AF65-F5344CB8AC3E}">
        <p14:creationId xmlns:p14="http://schemas.microsoft.com/office/powerpoint/2010/main" val="946710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içe aktarma: Gerekli verileri istenen bir veri kaynağından almaktır</a:t>
            </a:r>
          </a:p>
          <a:p>
            <a:pPr algn="just"/>
            <a:r>
              <a:rPr lang="tr-TR" dirty="0">
                <a:solidFill>
                  <a:srgbClr val="03579D"/>
                </a:solidFill>
              </a:rPr>
              <a:t>Veri Hazırlama : Aktarılan verileri </a:t>
            </a:r>
            <a:r>
              <a:rPr lang="tr-TR" dirty="0" err="1">
                <a:solidFill>
                  <a:srgbClr val="03579D"/>
                </a:solidFill>
              </a:rPr>
              <a:t>normalize</a:t>
            </a:r>
            <a:r>
              <a:rPr lang="tr-TR" dirty="0">
                <a:solidFill>
                  <a:srgbClr val="03579D"/>
                </a:solidFill>
              </a:rPr>
              <a:t> edip hatalı değerleri düzelterek, eksik değerleri </a:t>
            </a:r>
            <a:r>
              <a:rPr lang="tr-TR" dirty="0" err="1">
                <a:solidFill>
                  <a:srgbClr val="03579D"/>
                </a:solidFill>
              </a:rPr>
              <a:t>enterpolasyonla</a:t>
            </a:r>
            <a:r>
              <a:rPr lang="tr-TR" dirty="0">
                <a:solidFill>
                  <a:srgbClr val="03579D"/>
                </a:solidFill>
              </a:rPr>
              <a:t> görselleştirme için hazırlamaktır</a:t>
            </a:r>
          </a:p>
          <a:p>
            <a:pPr algn="just"/>
            <a:r>
              <a:rPr lang="tr-TR" dirty="0">
                <a:solidFill>
                  <a:srgbClr val="03579D"/>
                </a:solidFill>
              </a:rPr>
              <a:t>Veri İşleme Görselleştirilecek verileri ve birleştirme, gruplama gibi diğer yaygın işlemlerle seçmektir</a:t>
            </a:r>
          </a:p>
          <a:p>
            <a:pPr algn="just"/>
            <a:r>
              <a:rPr lang="tr-TR" dirty="0">
                <a:solidFill>
                  <a:srgbClr val="03579D"/>
                </a:solidFill>
              </a:rPr>
              <a:t>Haritalama : Önceki işlemden elde edilen verileri, nitelikleri ile birlikte geometrik ilkelerle eşleştirmek içindir</a:t>
            </a:r>
          </a:p>
          <a:p>
            <a:pPr algn="just"/>
            <a:r>
              <a:rPr lang="tr-TR" dirty="0" err="1">
                <a:solidFill>
                  <a:srgbClr val="03579D"/>
                </a:solidFill>
              </a:rPr>
              <a:t>Rendering</a:t>
            </a:r>
            <a:r>
              <a:rPr lang="tr-TR" dirty="0">
                <a:solidFill>
                  <a:srgbClr val="03579D"/>
                </a:solidFill>
              </a:rPr>
              <a:t> : Geometrik verileri görsel bir temsile dönüştürmektir</a:t>
            </a:r>
          </a:p>
        </p:txBody>
      </p:sp>
    </p:spTree>
    <p:extLst>
      <p:ext uri="{BB962C8B-B14F-4D97-AF65-F5344CB8AC3E}">
        <p14:creationId xmlns:p14="http://schemas.microsoft.com/office/powerpoint/2010/main" val="1907538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D975E11E-D81A-477A-9880-8D82E79E5524}"/>
              </a:ext>
            </a:extLst>
          </p:cNvPr>
          <p:cNvPicPr>
            <a:picLocks noChangeAspect="1"/>
          </p:cNvPicPr>
          <p:nvPr/>
        </p:nvPicPr>
        <p:blipFill>
          <a:blip r:embed="rId2"/>
          <a:stretch>
            <a:fillRect/>
          </a:stretch>
        </p:blipFill>
        <p:spPr>
          <a:xfrm>
            <a:off x="2215243" y="1242927"/>
            <a:ext cx="7761513" cy="5509151"/>
          </a:xfrm>
          <a:prstGeom prst="rect">
            <a:avLst/>
          </a:prstGeom>
        </p:spPr>
      </p:pic>
    </p:spTree>
    <p:extLst>
      <p:ext uri="{BB962C8B-B14F-4D97-AF65-F5344CB8AC3E}">
        <p14:creationId xmlns:p14="http://schemas.microsoft.com/office/powerpoint/2010/main" val="3640904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5187816-EA26-49A2-8E66-77E822003CAC}"/>
              </a:ext>
            </a:extLst>
          </p:cNvPr>
          <p:cNvPicPr>
            <a:picLocks noChangeAspect="1"/>
          </p:cNvPicPr>
          <p:nvPr/>
        </p:nvPicPr>
        <p:blipFill>
          <a:blip r:embed="rId2"/>
          <a:stretch>
            <a:fillRect/>
          </a:stretch>
        </p:blipFill>
        <p:spPr>
          <a:xfrm>
            <a:off x="2183162" y="1122468"/>
            <a:ext cx="7825676" cy="5592696"/>
          </a:xfrm>
          <a:prstGeom prst="rect">
            <a:avLst/>
          </a:prstGeom>
        </p:spPr>
      </p:pic>
    </p:spTree>
    <p:extLst>
      <p:ext uri="{BB962C8B-B14F-4D97-AF65-F5344CB8AC3E}">
        <p14:creationId xmlns:p14="http://schemas.microsoft.com/office/powerpoint/2010/main" val="3444157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28FFAB9-0023-44E0-8BB0-4CB23B08192F}"/>
              </a:ext>
            </a:extLst>
          </p:cNvPr>
          <p:cNvPicPr>
            <a:picLocks noChangeAspect="1"/>
          </p:cNvPicPr>
          <p:nvPr/>
        </p:nvPicPr>
        <p:blipFill>
          <a:blip r:embed="rId2"/>
          <a:stretch>
            <a:fillRect/>
          </a:stretch>
        </p:blipFill>
        <p:spPr>
          <a:xfrm>
            <a:off x="2813193" y="1216020"/>
            <a:ext cx="6302161" cy="2691235"/>
          </a:xfrm>
          <a:prstGeom prst="rect">
            <a:avLst/>
          </a:prstGeom>
        </p:spPr>
      </p:pic>
      <p:pic>
        <p:nvPicPr>
          <p:cNvPr id="7" name="Resim 6">
            <a:extLst>
              <a:ext uri="{FF2B5EF4-FFF2-40B4-BE49-F238E27FC236}">
                <a16:creationId xmlns:a16="http://schemas.microsoft.com/office/drawing/2014/main" id="{49AA1185-D65B-4305-8366-3A3065D2B5FB}"/>
              </a:ext>
            </a:extLst>
          </p:cNvPr>
          <p:cNvPicPr>
            <a:picLocks noChangeAspect="1"/>
          </p:cNvPicPr>
          <p:nvPr/>
        </p:nvPicPr>
        <p:blipFill>
          <a:blip r:embed="rId3"/>
          <a:stretch>
            <a:fillRect/>
          </a:stretch>
        </p:blipFill>
        <p:spPr>
          <a:xfrm>
            <a:off x="2859187" y="4027714"/>
            <a:ext cx="6267053" cy="2691235"/>
          </a:xfrm>
          <a:prstGeom prst="rect">
            <a:avLst/>
          </a:prstGeom>
        </p:spPr>
      </p:pic>
    </p:spTree>
    <p:extLst>
      <p:ext uri="{BB962C8B-B14F-4D97-AF65-F5344CB8AC3E}">
        <p14:creationId xmlns:p14="http://schemas.microsoft.com/office/powerpoint/2010/main" val="795934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6096000" y="1286470"/>
            <a:ext cx="5453743" cy="4934036"/>
          </a:xfrm>
        </p:spPr>
        <p:txBody>
          <a:bodyPr>
            <a:normAutofit/>
          </a:bodyPr>
          <a:lstStyle/>
          <a:p>
            <a:pPr algn="just"/>
            <a:r>
              <a:rPr lang="tr-TR" dirty="0">
                <a:solidFill>
                  <a:srgbClr val="03579D"/>
                </a:solidFill>
              </a:rPr>
              <a:t>Ark diyagramı : iki boyutlu ağ şemalarını temsil etmenin alternatif bir yöntemidir.</a:t>
            </a:r>
          </a:p>
        </p:txBody>
      </p:sp>
      <p:sp>
        <p:nvSpPr>
          <p:cNvPr id="4" name="İçerik Yer Tutucusu 2">
            <a:extLst>
              <a:ext uri="{FF2B5EF4-FFF2-40B4-BE49-F238E27FC236}">
                <a16:creationId xmlns:a16="http://schemas.microsoft.com/office/drawing/2014/main" id="{10EFD69D-9012-4C7E-A7B8-AD136937449D}"/>
              </a:ext>
            </a:extLst>
          </p:cNvPr>
          <p:cNvSpPr txBox="1">
            <a:spLocks/>
          </p:cNvSpPr>
          <p:nvPr/>
        </p:nvSpPr>
        <p:spPr>
          <a:xfrm>
            <a:off x="391885" y="1264699"/>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tr-TR" dirty="0">
              <a:solidFill>
                <a:srgbClr val="03579D"/>
              </a:solidFill>
            </a:endParaRPr>
          </a:p>
        </p:txBody>
      </p:sp>
      <p:sp>
        <p:nvSpPr>
          <p:cNvPr id="5" name="İçerik Yer Tutucusu 2">
            <a:extLst>
              <a:ext uri="{FF2B5EF4-FFF2-40B4-BE49-F238E27FC236}">
                <a16:creationId xmlns:a16="http://schemas.microsoft.com/office/drawing/2014/main" id="{B272B035-A163-4DE3-AACC-B6AECE6A8524}"/>
              </a:ext>
            </a:extLst>
          </p:cNvPr>
          <p:cNvSpPr txBox="1">
            <a:spLocks/>
          </p:cNvSpPr>
          <p:nvPr/>
        </p:nvSpPr>
        <p:spPr>
          <a:xfrm>
            <a:off x="391885" y="1299312"/>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Çubuk Grafiği : Yatay veya düşey sütunları kullanarak kategoriler arası ayrım yapmaya ve sayısal karşılaştırmaları göstermeye yarar</a:t>
            </a:r>
          </a:p>
          <a:p>
            <a:pPr algn="just"/>
            <a:endParaRPr lang="tr-TR" dirty="0">
              <a:solidFill>
                <a:srgbClr val="03579D"/>
              </a:solidFill>
            </a:endParaRPr>
          </a:p>
          <a:p>
            <a:pPr algn="just"/>
            <a:endParaRPr lang="tr-TR" dirty="0">
              <a:solidFill>
                <a:srgbClr val="03579D"/>
              </a:solidFill>
            </a:endParaRPr>
          </a:p>
        </p:txBody>
      </p:sp>
      <p:pic>
        <p:nvPicPr>
          <p:cNvPr id="7" name="Resim 6">
            <a:extLst>
              <a:ext uri="{FF2B5EF4-FFF2-40B4-BE49-F238E27FC236}">
                <a16:creationId xmlns:a16="http://schemas.microsoft.com/office/drawing/2014/main" id="{8379C307-5BAD-471F-B435-FCDC76FA36CC}"/>
              </a:ext>
            </a:extLst>
          </p:cNvPr>
          <p:cNvPicPr>
            <a:picLocks noChangeAspect="1"/>
          </p:cNvPicPr>
          <p:nvPr/>
        </p:nvPicPr>
        <p:blipFill>
          <a:blip r:embed="rId2"/>
          <a:stretch>
            <a:fillRect/>
          </a:stretch>
        </p:blipFill>
        <p:spPr>
          <a:xfrm>
            <a:off x="6307208" y="3429000"/>
            <a:ext cx="5429169" cy="2462597"/>
          </a:xfrm>
          <a:prstGeom prst="rect">
            <a:avLst/>
          </a:prstGeom>
        </p:spPr>
      </p:pic>
      <p:pic>
        <p:nvPicPr>
          <p:cNvPr id="9" name="Resim 8">
            <a:extLst>
              <a:ext uri="{FF2B5EF4-FFF2-40B4-BE49-F238E27FC236}">
                <a16:creationId xmlns:a16="http://schemas.microsoft.com/office/drawing/2014/main" id="{29929553-FEA6-4808-94CA-695E2DD635E2}"/>
              </a:ext>
            </a:extLst>
          </p:cNvPr>
          <p:cNvPicPr>
            <a:picLocks noChangeAspect="1"/>
          </p:cNvPicPr>
          <p:nvPr/>
        </p:nvPicPr>
        <p:blipFill>
          <a:blip r:embed="rId3"/>
          <a:stretch>
            <a:fillRect/>
          </a:stretch>
        </p:blipFill>
        <p:spPr>
          <a:xfrm>
            <a:off x="349598" y="3429000"/>
            <a:ext cx="5770976" cy="2590800"/>
          </a:xfrm>
          <a:prstGeom prst="rect">
            <a:avLst/>
          </a:prstGeom>
        </p:spPr>
      </p:pic>
    </p:spTree>
    <p:extLst>
      <p:ext uri="{BB962C8B-B14F-4D97-AF65-F5344CB8AC3E}">
        <p14:creationId xmlns:p14="http://schemas.microsoft.com/office/powerpoint/2010/main" val="2415644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6096000" y="1286470"/>
            <a:ext cx="5453743" cy="4934036"/>
          </a:xfrm>
        </p:spPr>
        <p:txBody>
          <a:bodyPr>
            <a:normAutofit/>
          </a:bodyPr>
          <a:lstStyle/>
          <a:p>
            <a:pPr algn="just"/>
            <a:r>
              <a:rPr lang="tr-TR" dirty="0">
                <a:solidFill>
                  <a:srgbClr val="03579D"/>
                </a:solidFill>
              </a:rPr>
              <a:t>Kabarcık Haritası : Belirlenmiş bir coğrafi bölge üzerinde daireler görüntülenir ve dairenin büyüklüğü veri setindeki değeri ile orantılıdır</a:t>
            </a:r>
          </a:p>
        </p:txBody>
      </p:sp>
      <p:sp>
        <p:nvSpPr>
          <p:cNvPr id="4" name="İçerik Yer Tutucusu 2">
            <a:extLst>
              <a:ext uri="{FF2B5EF4-FFF2-40B4-BE49-F238E27FC236}">
                <a16:creationId xmlns:a16="http://schemas.microsoft.com/office/drawing/2014/main" id="{10EFD69D-9012-4C7E-A7B8-AD136937449D}"/>
              </a:ext>
            </a:extLst>
          </p:cNvPr>
          <p:cNvSpPr txBox="1">
            <a:spLocks/>
          </p:cNvSpPr>
          <p:nvPr/>
        </p:nvSpPr>
        <p:spPr>
          <a:xfrm>
            <a:off x="391885" y="1264699"/>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tr-TR" dirty="0">
              <a:solidFill>
                <a:srgbClr val="03579D"/>
              </a:solidFill>
            </a:endParaRPr>
          </a:p>
        </p:txBody>
      </p:sp>
      <p:sp>
        <p:nvSpPr>
          <p:cNvPr id="5" name="İçerik Yer Tutucusu 2">
            <a:extLst>
              <a:ext uri="{FF2B5EF4-FFF2-40B4-BE49-F238E27FC236}">
                <a16:creationId xmlns:a16="http://schemas.microsoft.com/office/drawing/2014/main" id="{B272B035-A163-4DE3-AACC-B6AECE6A8524}"/>
              </a:ext>
            </a:extLst>
          </p:cNvPr>
          <p:cNvSpPr txBox="1">
            <a:spLocks/>
          </p:cNvSpPr>
          <p:nvPr/>
        </p:nvSpPr>
        <p:spPr>
          <a:xfrm>
            <a:off x="391885" y="1299312"/>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tr-TR" dirty="0">
              <a:solidFill>
                <a:srgbClr val="03579D"/>
              </a:solidFill>
            </a:endParaRPr>
          </a:p>
          <a:p>
            <a:pPr algn="just"/>
            <a:endParaRPr lang="tr-TR" dirty="0">
              <a:solidFill>
                <a:srgbClr val="03579D"/>
              </a:solidFill>
            </a:endParaRPr>
          </a:p>
        </p:txBody>
      </p:sp>
      <p:sp>
        <p:nvSpPr>
          <p:cNvPr id="8" name="İçerik Yer Tutucusu 2">
            <a:extLst>
              <a:ext uri="{FF2B5EF4-FFF2-40B4-BE49-F238E27FC236}">
                <a16:creationId xmlns:a16="http://schemas.microsoft.com/office/drawing/2014/main" id="{5D85CA04-B444-4AA4-8C41-62F4B06411F1}"/>
              </a:ext>
            </a:extLst>
          </p:cNvPr>
          <p:cNvSpPr txBox="1">
            <a:spLocks/>
          </p:cNvSpPr>
          <p:nvPr/>
        </p:nvSpPr>
        <p:spPr>
          <a:xfrm>
            <a:off x="517071" y="1333925"/>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err="1">
                <a:solidFill>
                  <a:srgbClr val="03579D"/>
                </a:solidFill>
              </a:rPr>
              <a:t>Histogram</a:t>
            </a:r>
            <a:r>
              <a:rPr lang="tr-TR" dirty="0">
                <a:solidFill>
                  <a:srgbClr val="03579D"/>
                </a:solidFill>
              </a:rPr>
              <a:t> : Verilerin devam eden ya da belirli zaman aralığındaki dağılımını göstermek için kullanılır</a:t>
            </a:r>
          </a:p>
        </p:txBody>
      </p:sp>
      <p:pic>
        <p:nvPicPr>
          <p:cNvPr id="10" name="Resim 9">
            <a:extLst>
              <a:ext uri="{FF2B5EF4-FFF2-40B4-BE49-F238E27FC236}">
                <a16:creationId xmlns:a16="http://schemas.microsoft.com/office/drawing/2014/main" id="{7BFDCF1D-FD36-4D53-B771-AFD9B9B91B40}"/>
              </a:ext>
            </a:extLst>
          </p:cNvPr>
          <p:cNvPicPr>
            <a:picLocks noChangeAspect="1"/>
          </p:cNvPicPr>
          <p:nvPr/>
        </p:nvPicPr>
        <p:blipFill>
          <a:blip r:embed="rId2"/>
          <a:stretch>
            <a:fillRect/>
          </a:stretch>
        </p:blipFill>
        <p:spPr>
          <a:xfrm>
            <a:off x="6096000" y="3575278"/>
            <a:ext cx="5832675" cy="2623457"/>
          </a:xfrm>
          <a:prstGeom prst="rect">
            <a:avLst/>
          </a:prstGeom>
        </p:spPr>
      </p:pic>
      <p:pic>
        <p:nvPicPr>
          <p:cNvPr id="12" name="Resim 11">
            <a:extLst>
              <a:ext uri="{FF2B5EF4-FFF2-40B4-BE49-F238E27FC236}">
                <a16:creationId xmlns:a16="http://schemas.microsoft.com/office/drawing/2014/main" id="{3C25C7DE-6203-48FC-86C4-A86F6FE41011}"/>
              </a:ext>
            </a:extLst>
          </p:cNvPr>
          <p:cNvPicPr>
            <a:picLocks noChangeAspect="1"/>
          </p:cNvPicPr>
          <p:nvPr/>
        </p:nvPicPr>
        <p:blipFill>
          <a:blip r:embed="rId3"/>
          <a:stretch>
            <a:fillRect/>
          </a:stretch>
        </p:blipFill>
        <p:spPr>
          <a:xfrm>
            <a:off x="338661" y="3614057"/>
            <a:ext cx="5757339" cy="2584678"/>
          </a:xfrm>
          <a:prstGeom prst="rect">
            <a:avLst/>
          </a:prstGeom>
        </p:spPr>
      </p:pic>
    </p:spTree>
    <p:extLst>
      <p:ext uri="{BB962C8B-B14F-4D97-AF65-F5344CB8AC3E}">
        <p14:creationId xmlns:p14="http://schemas.microsoft.com/office/powerpoint/2010/main" val="3403205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399314" cy="4934036"/>
          </a:xfrm>
        </p:spPr>
        <p:txBody>
          <a:bodyPr>
            <a:normAutofit/>
          </a:bodyPr>
          <a:lstStyle/>
          <a:p>
            <a:pPr algn="just"/>
            <a:r>
              <a:rPr lang="tr-TR" dirty="0" err="1">
                <a:solidFill>
                  <a:srgbClr val="03579D"/>
                </a:solidFill>
              </a:rPr>
              <a:t>Gantt</a:t>
            </a:r>
            <a:r>
              <a:rPr lang="tr-TR" dirty="0">
                <a:solidFill>
                  <a:srgbClr val="03579D"/>
                </a:solidFill>
              </a:rPr>
              <a:t> : Faaliyetlerin listesini zaman temelli göstererek bir etkinliğin ne zaman başlayıp bittiğini gösterir</a:t>
            </a:r>
          </a:p>
        </p:txBody>
      </p:sp>
      <p:pic>
        <p:nvPicPr>
          <p:cNvPr id="5" name="Resim 4">
            <a:extLst>
              <a:ext uri="{FF2B5EF4-FFF2-40B4-BE49-F238E27FC236}">
                <a16:creationId xmlns:a16="http://schemas.microsoft.com/office/drawing/2014/main" id="{FC2CF375-B23B-4F78-9ABD-EA1C38DCEB2F}"/>
              </a:ext>
            </a:extLst>
          </p:cNvPr>
          <p:cNvPicPr>
            <a:picLocks noChangeAspect="1"/>
          </p:cNvPicPr>
          <p:nvPr/>
        </p:nvPicPr>
        <p:blipFill>
          <a:blip r:embed="rId2"/>
          <a:stretch>
            <a:fillRect/>
          </a:stretch>
        </p:blipFill>
        <p:spPr>
          <a:xfrm>
            <a:off x="357455" y="3428999"/>
            <a:ext cx="5834948" cy="2634343"/>
          </a:xfrm>
          <a:prstGeom prst="rect">
            <a:avLst/>
          </a:prstGeom>
        </p:spPr>
      </p:pic>
      <p:sp>
        <p:nvSpPr>
          <p:cNvPr id="6" name="İçerik Yer Tutucusu 2">
            <a:extLst>
              <a:ext uri="{FF2B5EF4-FFF2-40B4-BE49-F238E27FC236}">
                <a16:creationId xmlns:a16="http://schemas.microsoft.com/office/drawing/2014/main" id="{AFC5B23C-06E5-4342-BBF7-63BEF6101A49}"/>
              </a:ext>
            </a:extLst>
          </p:cNvPr>
          <p:cNvSpPr txBox="1">
            <a:spLocks/>
          </p:cNvSpPr>
          <p:nvPr/>
        </p:nvSpPr>
        <p:spPr>
          <a:xfrm>
            <a:off x="6435231" y="1232042"/>
            <a:ext cx="5399314"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Aralık Grafiği : Minimum değer ile maksimum değer aralığında genellikle kategorik veri aralıklarını karşılaştırmak için kullanılır</a:t>
            </a:r>
          </a:p>
        </p:txBody>
      </p:sp>
      <p:pic>
        <p:nvPicPr>
          <p:cNvPr id="10" name="Resim 9">
            <a:extLst>
              <a:ext uri="{FF2B5EF4-FFF2-40B4-BE49-F238E27FC236}">
                <a16:creationId xmlns:a16="http://schemas.microsoft.com/office/drawing/2014/main" id="{BF3C4A8A-81C2-4928-AA23-B4EAB3D30092}"/>
              </a:ext>
            </a:extLst>
          </p:cNvPr>
          <p:cNvPicPr>
            <a:picLocks noChangeAspect="1"/>
          </p:cNvPicPr>
          <p:nvPr/>
        </p:nvPicPr>
        <p:blipFill>
          <a:blip r:embed="rId3"/>
          <a:stretch>
            <a:fillRect/>
          </a:stretch>
        </p:blipFill>
        <p:spPr>
          <a:xfrm>
            <a:off x="6435231" y="3428999"/>
            <a:ext cx="5511690" cy="2503715"/>
          </a:xfrm>
          <a:prstGeom prst="rect">
            <a:avLst/>
          </a:prstGeom>
        </p:spPr>
      </p:pic>
    </p:spTree>
    <p:extLst>
      <p:ext uri="{BB962C8B-B14F-4D97-AF65-F5344CB8AC3E}">
        <p14:creationId xmlns:p14="http://schemas.microsoft.com/office/powerpoint/2010/main" val="1788617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399314" cy="4934036"/>
          </a:xfrm>
        </p:spPr>
        <p:txBody>
          <a:bodyPr>
            <a:normAutofit/>
          </a:bodyPr>
          <a:lstStyle/>
          <a:p>
            <a:pPr algn="just"/>
            <a:r>
              <a:rPr lang="tr-TR" dirty="0">
                <a:solidFill>
                  <a:srgbClr val="03579D"/>
                </a:solidFill>
              </a:rPr>
              <a:t>Radar Grafiği : Çoklu nicel değişkenleri karşılaştırmak için kullanılır</a:t>
            </a:r>
          </a:p>
        </p:txBody>
      </p:sp>
      <p:sp>
        <p:nvSpPr>
          <p:cNvPr id="6" name="İçerik Yer Tutucusu 2">
            <a:extLst>
              <a:ext uri="{FF2B5EF4-FFF2-40B4-BE49-F238E27FC236}">
                <a16:creationId xmlns:a16="http://schemas.microsoft.com/office/drawing/2014/main" id="{AFC5B23C-06E5-4342-BBF7-63BEF6101A49}"/>
              </a:ext>
            </a:extLst>
          </p:cNvPr>
          <p:cNvSpPr txBox="1">
            <a:spLocks/>
          </p:cNvSpPr>
          <p:nvPr/>
        </p:nvSpPr>
        <p:spPr>
          <a:xfrm>
            <a:off x="6435231" y="1232042"/>
            <a:ext cx="5399314"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err="1">
                <a:solidFill>
                  <a:srgbClr val="03579D"/>
                </a:solidFill>
              </a:rPr>
              <a:t>Marimekko</a:t>
            </a:r>
            <a:r>
              <a:rPr lang="tr-TR" dirty="0">
                <a:solidFill>
                  <a:srgbClr val="03579D"/>
                </a:solidFill>
              </a:rPr>
              <a:t> Grafiği : Bir çift değişken üzerinden “kategorik verileri” görselleştirmek için kullanılır</a:t>
            </a:r>
          </a:p>
        </p:txBody>
      </p:sp>
      <p:pic>
        <p:nvPicPr>
          <p:cNvPr id="7" name="Resim 6">
            <a:extLst>
              <a:ext uri="{FF2B5EF4-FFF2-40B4-BE49-F238E27FC236}">
                <a16:creationId xmlns:a16="http://schemas.microsoft.com/office/drawing/2014/main" id="{4676F62B-E281-4A5A-97C2-2A0927E9E214}"/>
              </a:ext>
            </a:extLst>
          </p:cNvPr>
          <p:cNvPicPr>
            <a:picLocks noChangeAspect="1"/>
          </p:cNvPicPr>
          <p:nvPr/>
        </p:nvPicPr>
        <p:blipFill>
          <a:blip r:embed="rId2"/>
          <a:stretch>
            <a:fillRect/>
          </a:stretch>
        </p:blipFill>
        <p:spPr>
          <a:xfrm>
            <a:off x="453469" y="3322541"/>
            <a:ext cx="5784045" cy="2610173"/>
          </a:xfrm>
          <a:prstGeom prst="rect">
            <a:avLst/>
          </a:prstGeom>
        </p:spPr>
      </p:pic>
      <p:pic>
        <p:nvPicPr>
          <p:cNvPr id="12" name="Resim 11">
            <a:extLst>
              <a:ext uri="{FF2B5EF4-FFF2-40B4-BE49-F238E27FC236}">
                <a16:creationId xmlns:a16="http://schemas.microsoft.com/office/drawing/2014/main" id="{DC732B8C-CA36-492E-BFC9-BD7F8BAD1896}"/>
              </a:ext>
            </a:extLst>
          </p:cNvPr>
          <p:cNvPicPr>
            <a:picLocks noChangeAspect="1"/>
          </p:cNvPicPr>
          <p:nvPr/>
        </p:nvPicPr>
        <p:blipFill>
          <a:blip r:embed="rId3"/>
          <a:stretch>
            <a:fillRect/>
          </a:stretch>
        </p:blipFill>
        <p:spPr>
          <a:xfrm>
            <a:off x="6237514" y="3280680"/>
            <a:ext cx="5844788" cy="2610173"/>
          </a:xfrm>
          <a:prstGeom prst="rect">
            <a:avLst/>
          </a:prstGeom>
        </p:spPr>
      </p:pic>
    </p:spTree>
    <p:extLst>
      <p:ext uri="{BB962C8B-B14F-4D97-AF65-F5344CB8AC3E}">
        <p14:creationId xmlns:p14="http://schemas.microsoft.com/office/powerpoint/2010/main" val="3304888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Araçları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138737" cy="4934036"/>
          </a:xfrm>
        </p:spPr>
        <p:txBody>
          <a:bodyPr>
            <a:normAutofit/>
          </a:bodyPr>
          <a:lstStyle/>
          <a:p>
            <a:pPr algn="just"/>
            <a:r>
              <a:rPr lang="tr-TR" dirty="0">
                <a:solidFill>
                  <a:srgbClr val="03579D"/>
                </a:solidFill>
              </a:rPr>
              <a:t>Resim  : Doğadaki nesnelerin, görüntülerini kalem ve fırça gibi araçlarla kâğıt, bez, </a:t>
            </a:r>
            <a:r>
              <a:rPr lang="tr-TR" dirty="0" err="1">
                <a:solidFill>
                  <a:srgbClr val="03579D"/>
                </a:solidFill>
              </a:rPr>
              <a:t>vb</a:t>
            </a:r>
            <a:r>
              <a:rPr lang="tr-TR" dirty="0">
                <a:solidFill>
                  <a:srgbClr val="03579D"/>
                </a:solidFill>
              </a:rPr>
              <a:t> üzerinde yapılan biçimleridir</a:t>
            </a:r>
          </a:p>
          <a:p>
            <a:pPr algn="just"/>
            <a:r>
              <a:rPr lang="tr-TR" dirty="0">
                <a:solidFill>
                  <a:srgbClr val="03579D"/>
                </a:solidFill>
              </a:rPr>
              <a:t>Grafik Tasarım : Grafik tasarım, görsel bir</a:t>
            </a:r>
          </a:p>
          <a:p>
            <a:pPr algn="just"/>
            <a:r>
              <a:rPr lang="tr-TR" dirty="0">
                <a:solidFill>
                  <a:srgbClr val="03579D"/>
                </a:solidFill>
              </a:rPr>
              <a:t>iletişim sanatıdır. Birinci işlevi bir mesaj</a:t>
            </a:r>
          </a:p>
          <a:p>
            <a:pPr algn="just"/>
            <a:r>
              <a:rPr lang="tr-TR" dirty="0">
                <a:solidFill>
                  <a:srgbClr val="03579D"/>
                </a:solidFill>
              </a:rPr>
              <a:t>iletmek ya da bir ürünü Tanıtmaktır</a:t>
            </a:r>
          </a:p>
          <a:p>
            <a:pPr algn="just"/>
            <a:r>
              <a:rPr lang="tr-TR" dirty="0" err="1">
                <a:solidFill>
                  <a:srgbClr val="03579D"/>
                </a:solidFill>
              </a:rPr>
              <a:t>İnfografik</a:t>
            </a:r>
            <a:r>
              <a:rPr lang="tr-TR" dirty="0">
                <a:solidFill>
                  <a:srgbClr val="03579D"/>
                </a:solidFill>
              </a:rPr>
              <a:t> (Bilgi Grafikleri): Bilgi ve verilerin görsel temalarla ifade edilmesidir</a:t>
            </a:r>
          </a:p>
          <a:p>
            <a:pPr algn="just"/>
            <a:r>
              <a:rPr lang="tr-TR" dirty="0" err="1">
                <a:solidFill>
                  <a:srgbClr val="03579D"/>
                </a:solidFill>
              </a:rPr>
              <a:t>Timeline</a:t>
            </a:r>
            <a:r>
              <a:rPr lang="tr-TR" dirty="0">
                <a:solidFill>
                  <a:srgbClr val="03579D"/>
                </a:solidFill>
              </a:rPr>
              <a:t> : Kullanıcının isteklerine yanıt veren interaktif bir zaman çizelgesi oluşturur</a:t>
            </a:r>
          </a:p>
        </p:txBody>
      </p:sp>
      <p:pic>
        <p:nvPicPr>
          <p:cNvPr id="5" name="Resim 4">
            <a:extLst>
              <a:ext uri="{FF2B5EF4-FFF2-40B4-BE49-F238E27FC236}">
                <a16:creationId xmlns:a16="http://schemas.microsoft.com/office/drawing/2014/main" id="{9A2E320E-F326-4B25-A9F2-ED62C9140E4E}"/>
              </a:ext>
            </a:extLst>
          </p:cNvPr>
          <p:cNvPicPr>
            <a:picLocks noChangeAspect="1"/>
          </p:cNvPicPr>
          <p:nvPr/>
        </p:nvPicPr>
        <p:blipFill>
          <a:blip r:embed="rId2"/>
          <a:stretch>
            <a:fillRect/>
          </a:stretch>
        </p:blipFill>
        <p:spPr>
          <a:xfrm>
            <a:off x="8351527" y="141946"/>
            <a:ext cx="3700658" cy="1747011"/>
          </a:xfrm>
          <a:prstGeom prst="rect">
            <a:avLst/>
          </a:prstGeom>
        </p:spPr>
      </p:pic>
      <p:pic>
        <p:nvPicPr>
          <p:cNvPr id="7" name="Resim 6">
            <a:extLst>
              <a:ext uri="{FF2B5EF4-FFF2-40B4-BE49-F238E27FC236}">
                <a16:creationId xmlns:a16="http://schemas.microsoft.com/office/drawing/2014/main" id="{E804E3ED-41FF-40A0-920E-9B0A4309F171}"/>
              </a:ext>
            </a:extLst>
          </p:cNvPr>
          <p:cNvPicPr>
            <a:picLocks noChangeAspect="1"/>
          </p:cNvPicPr>
          <p:nvPr/>
        </p:nvPicPr>
        <p:blipFill>
          <a:blip r:embed="rId3"/>
          <a:stretch>
            <a:fillRect/>
          </a:stretch>
        </p:blipFill>
        <p:spPr>
          <a:xfrm>
            <a:off x="8351527" y="1997240"/>
            <a:ext cx="3704390" cy="2466475"/>
          </a:xfrm>
          <a:prstGeom prst="rect">
            <a:avLst/>
          </a:prstGeom>
        </p:spPr>
      </p:pic>
    </p:spTree>
    <p:extLst>
      <p:ext uri="{BB962C8B-B14F-4D97-AF65-F5344CB8AC3E}">
        <p14:creationId xmlns:p14="http://schemas.microsoft.com/office/powerpoint/2010/main" val="533119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Araçları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138737" cy="4934036"/>
          </a:xfrm>
        </p:spPr>
        <p:txBody>
          <a:bodyPr>
            <a:normAutofit/>
          </a:bodyPr>
          <a:lstStyle/>
          <a:p>
            <a:pPr algn="just"/>
            <a:r>
              <a:rPr lang="tr-TR" dirty="0" err="1">
                <a:solidFill>
                  <a:srgbClr val="03579D"/>
                </a:solidFill>
              </a:rPr>
              <a:t>FusionCharts</a:t>
            </a:r>
            <a:r>
              <a:rPr lang="tr-TR" dirty="0">
                <a:solidFill>
                  <a:srgbClr val="03579D"/>
                </a:solidFill>
              </a:rPr>
              <a:t> : </a:t>
            </a:r>
            <a:r>
              <a:rPr lang="tr-TR" dirty="0" err="1">
                <a:solidFill>
                  <a:srgbClr val="03579D"/>
                </a:solidFill>
              </a:rPr>
              <a:t>FusionCharts</a:t>
            </a:r>
            <a:r>
              <a:rPr lang="tr-TR" dirty="0">
                <a:solidFill>
                  <a:srgbClr val="03579D"/>
                </a:solidFill>
              </a:rPr>
              <a:t> Suite XT kullanıcılara 90 'dan fazla grafik ve gösterge, veri tabanlı haritalar, hazır iş panoları ve </a:t>
            </a:r>
            <a:r>
              <a:rPr lang="tr-TR" dirty="0" err="1">
                <a:solidFill>
                  <a:srgbClr val="03579D"/>
                </a:solidFill>
              </a:rPr>
              <a:t>demolar</a:t>
            </a:r>
            <a:r>
              <a:rPr lang="tr-TR" dirty="0">
                <a:solidFill>
                  <a:srgbClr val="03579D"/>
                </a:solidFill>
              </a:rPr>
              <a:t> sunar</a:t>
            </a:r>
          </a:p>
          <a:p>
            <a:pPr algn="just"/>
            <a:r>
              <a:rPr lang="tr-TR" dirty="0" err="1">
                <a:solidFill>
                  <a:srgbClr val="03579D"/>
                </a:solidFill>
              </a:rPr>
              <a:t>jpGraph</a:t>
            </a:r>
            <a:r>
              <a:rPr lang="tr-TR" dirty="0">
                <a:solidFill>
                  <a:srgbClr val="03579D"/>
                </a:solidFill>
              </a:rPr>
              <a:t> : Sunucu tarafında grafikler üretmesi gerekiyorsa, </a:t>
            </a:r>
            <a:r>
              <a:rPr lang="tr-TR" dirty="0" err="1">
                <a:solidFill>
                  <a:srgbClr val="03579D"/>
                </a:solidFill>
              </a:rPr>
              <a:t>jpGraph</a:t>
            </a:r>
            <a:r>
              <a:rPr lang="tr-TR" dirty="0">
                <a:solidFill>
                  <a:srgbClr val="03579D"/>
                </a:solidFill>
              </a:rPr>
              <a:t> çok çeşitli grafik türleri içeren PHP tabanlı bir çözüm sunar</a:t>
            </a:r>
          </a:p>
          <a:p>
            <a:pPr algn="just"/>
            <a:r>
              <a:rPr lang="tr-TR" dirty="0" err="1">
                <a:solidFill>
                  <a:srgbClr val="03579D"/>
                </a:solidFill>
              </a:rPr>
              <a:t>Gephi</a:t>
            </a:r>
            <a:r>
              <a:rPr lang="tr-TR" dirty="0">
                <a:solidFill>
                  <a:srgbClr val="03579D"/>
                </a:solidFill>
              </a:rPr>
              <a:t> : </a:t>
            </a:r>
            <a:r>
              <a:rPr lang="tr-TR" dirty="0" err="1">
                <a:solidFill>
                  <a:srgbClr val="03579D"/>
                </a:solidFill>
              </a:rPr>
              <a:t>Gephi</a:t>
            </a:r>
            <a:r>
              <a:rPr lang="tr-TR" dirty="0">
                <a:solidFill>
                  <a:srgbClr val="03579D"/>
                </a:solidFill>
              </a:rPr>
              <a:t> grafikleri keşfetmek ve anlamak isteyen veri analistleri ve bilim adamları için bir araçtır</a:t>
            </a: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p:txBody>
      </p:sp>
      <p:pic>
        <p:nvPicPr>
          <p:cNvPr id="9" name="Resim 8">
            <a:extLst>
              <a:ext uri="{FF2B5EF4-FFF2-40B4-BE49-F238E27FC236}">
                <a16:creationId xmlns:a16="http://schemas.microsoft.com/office/drawing/2014/main" id="{D491223B-9880-4515-AEBD-481EFB11895D}"/>
              </a:ext>
            </a:extLst>
          </p:cNvPr>
          <p:cNvPicPr>
            <a:picLocks noChangeAspect="1"/>
          </p:cNvPicPr>
          <p:nvPr/>
        </p:nvPicPr>
        <p:blipFill>
          <a:blip r:embed="rId2"/>
          <a:stretch>
            <a:fillRect/>
          </a:stretch>
        </p:blipFill>
        <p:spPr>
          <a:xfrm>
            <a:off x="8444724" y="99926"/>
            <a:ext cx="3233384" cy="2286002"/>
          </a:xfrm>
          <a:prstGeom prst="rect">
            <a:avLst/>
          </a:prstGeom>
        </p:spPr>
      </p:pic>
      <p:pic>
        <p:nvPicPr>
          <p:cNvPr id="6" name="Resim 5">
            <a:extLst>
              <a:ext uri="{FF2B5EF4-FFF2-40B4-BE49-F238E27FC236}">
                <a16:creationId xmlns:a16="http://schemas.microsoft.com/office/drawing/2014/main" id="{AC228867-42B6-49F1-BAC7-4CAAA675FC35}"/>
              </a:ext>
            </a:extLst>
          </p:cNvPr>
          <p:cNvPicPr>
            <a:picLocks noChangeAspect="1"/>
          </p:cNvPicPr>
          <p:nvPr/>
        </p:nvPicPr>
        <p:blipFill>
          <a:blip r:embed="rId3"/>
          <a:stretch>
            <a:fillRect/>
          </a:stretch>
        </p:blipFill>
        <p:spPr>
          <a:xfrm>
            <a:off x="8191240" y="2510408"/>
            <a:ext cx="3740351" cy="2101879"/>
          </a:xfrm>
          <a:prstGeom prst="rect">
            <a:avLst/>
          </a:prstGeom>
        </p:spPr>
      </p:pic>
      <p:pic>
        <p:nvPicPr>
          <p:cNvPr id="10" name="Resim 9">
            <a:extLst>
              <a:ext uri="{FF2B5EF4-FFF2-40B4-BE49-F238E27FC236}">
                <a16:creationId xmlns:a16="http://schemas.microsoft.com/office/drawing/2014/main" id="{0E4C5D06-5609-4402-B383-A245503E33D3}"/>
              </a:ext>
            </a:extLst>
          </p:cNvPr>
          <p:cNvPicPr>
            <a:picLocks noChangeAspect="1"/>
          </p:cNvPicPr>
          <p:nvPr/>
        </p:nvPicPr>
        <p:blipFill>
          <a:blip r:embed="rId4"/>
          <a:stretch>
            <a:fillRect/>
          </a:stretch>
        </p:blipFill>
        <p:spPr>
          <a:xfrm>
            <a:off x="8993925" y="4736767"/>
            <a:ext cx="2134979" cy="2101879"/>
          </a:xfrm>
          <a:prstGeom prst="rect">
            <a:avLst/>
          </a:prstGeom>
        </p:spPr>
      </p:pic>
    </p:spTree>
    <p:extLst>
      <p:ext uri="{BB962C8B-B14F-4D97-AF65-F5344CB8AC3E}">
        <p14:creationId xmlns:p14="http://schemas.microsoft.com/office/powerpoint/2010/main" val="101625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en-US" sz="3600" b="1" dirty="0">
                <a:solidFill>
                  <a:srgbClr val="03579D"/>
                </a:solidFill>
                <a:latin typeface="+mn-lt"/>
              </a:rPr>
              <a:t>Ver</a:t>
            </a:r>
            <a:r>
              <a:rPr lang="tr-TR" sz="3600" b="1" dirty="0">
                <a:solidFill>
                  <a:srgbClr val="03579D"/>
                </a:solidFill>
                <a:latin typeface="+mn-lt"/>
              </a:rPr>
              <a:t>i Modelleme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533859" cy="4934036"/>
          </a:xfrm>
        </p:spPr>
        <p:txBody>
          <a:bodyPr>
            <a:normAutofit/>
          </a:bodyPr>
          <a:lstStyle/>
          <a:p>
            <a:pPr algn="just"/>
            <a:r>
              <a:rPr lang="en-US" sz="1800" i="0" u="none" strike="noStrike" baseline="0" dirty="0">
                <a:solidFill>
                  <a:srgbClr val="03579D"/>
                </a:solidFill>
                <a:latin typeface="Calibri" panose="020F0502020204030204" pitchFamily="34" charset="0"/>
              </a:rPr>
              <a:t>Bilgi </a:t>
            </a:r>
            <a:r>
              <a:rPr lang="en-US" sz="1800" i="0" u="none" strike="noStrike" baseline="0" dirty="0" err="1">
                <a:solidFill>
                  <a:srgbClr val="03579D"/>
                </a:solidFill>
                <a:latin typeface="Calibri" panose="020F0502020204030204" pitchFamily="34" charset="0"/>
              </a:rPr>
              <a:t>Hiyerarşisi</a:t>
            </a:r>
            <a:r>
              <a:rPr lang="en-US" sz="1800" i="0" u="none" strike="noStrike" baseline="0" dirty="0">
                <a:solidFill>
                  <a:srgbClr val="03579D"/>
                </a:solidFill>
                <a:latin typeface="Calibri" panose="020F0502020204030204" pitchFamily="34" charset="0"/>
              </a:rPr>
              <a:t> (Data, Information, Knowledge, Wisdom)</a:t>
            </a:r>
          </a:p>
          <a:p>
            <a:pPr algn="just">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En alt kademede veri bulunmaktadır. </a:t>
            </a:r>
            <a:r>
              <a:rPr lang="en-US"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V</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eri bilginin işlenmemiş saf haline denmektedir. Simge sayılar karakterler</a:t>
            </a:r>
            <a:r>
              <a:rPr lang="en-US"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den </a:t>
            </a:r>
            <a:r>
              <a:rPr lang="en-US"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olu</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şur</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Bilgi işlenerek enformasyon haline dönüştürülür. Enformasyondan çıkarımlar yapılarak bilgiye dönüştürülmektedir. Bilgi ile geleceğe yönelik çıkarımlarla birlikte artık bilgelik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wisdom</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katmanına gelinmektedir. Geleceğe yönelik çıkarımlar yapılır. </a:t>
            </a:r>
          </a:p>
          <a:p>
            <a:pPr algn="just">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Verinin hafızada tutulması : İkilik sayı sisteminde,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hdd</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cdrom</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ram gibi belleklerde tutulabilmekte.</a:t>
            </a:r>
          </a:p>
          <a:p>
            <a:pPr algn="just"/>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Veriler birbirinden farkı nasıl ayır edilir: Verinin türü ön plana geçmektedir. Sayısal mı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karaktersel</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bir veri mi buna dikkat edilir.</a:t>
            </a:r>
            <a:endParaRPr lang="en-US" sz="1800" i="0" u="none" strike="noStrike" baseline="0" dirty="0">
              <a:solidFill>
                <a:srgbClr val="03579D"/>
              </a:solidFill>
              <a:latin typeface="Calibri" panose="020F0502020204030204" pitchFamily="34" charset="0"/>
            </a:endParaRPr>
          </a:p>
          <a:p>
            <a:pPr algn="just"/>
            <a:endParaRPr lang="tr-TR" dirty="0">
              <a:solidFill>
                <a:srgbClr val="03579D"/>
              </a:solidFill>
            </a:endParaRPr>
          </a:p>
        </p:txBody>
      </p:sp>
      <p:pic>
        <p:nvPicPr>
          <p:cNvPr id="7" name="Resim 6">
            <a:extLst>
              <a:ext uri="{FF2B5EF4-FFF2-40B4-BE49-F238E27FC236}">
                <a16:creationId xmlns:a16="http://schemas.microsoft.com/office/drawing/2014/main" id="{C9D4E6EE-7304-43D1-B3A8-6C1891CA2146}"/>
              </a:ext>
            </a:extLst>
          </p:cNvPr>
          <p:cNvPicPr>
            <a:picLocks noChangeAspect="1"/>
          </p:cNvPicPr>
          <p:nvPr/>
        </p:nvPicPr>
        <p:blipFill>
          <a:blip r:embed="rId2"/>
          <a:stretch>
            <a:fillRect/>
          </a:stretch>
        </p:blipFill>
        <p:spPr>
          <a:xfrm>
            <a:off x="8546231" y="2150090"/>
            <a:ext cx="2981741" cy="2557819"/>
          </a:xfrm>
          <a:prstGeom prst="rect">
            <a:avLst/>
          </a:prstGeom>
        </p:spPr>
      </p:pic>
    </p:spTree>
    <p:extLst>
      <p:ext uri="{BB962C8B-B14F-4D97-AF65-F5344CB8AC3E}">
        <p14:creationId xmlns:p14="http://schemas.microsoft.com/office/powerpoint/2010/main" val="880519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199" y="1242927"/>
            <a:ext cx="7463589" cy="4934036"/>
          </a:xfrm>
        </p:spPr>
        <p:txBody>
          <a:bodyPr>
            <a:normAutofit/>
          </a:bodyPr>
          <a:lstStyle/>
          <a:p>
            <a:pPr algn="just"/>
            <a:r>
              <a:rPr lang="tr-TR" dirty="0">
                <a:solidFill>
                  <a:srgbClr val="03579D"/>
                </a:solidFill>
              </a:rPr>
              <a:t>Hareket grafikleri (</a:t>
            </a:r>
            <a:r>
              <a:rPr lang="tr-TR" dirty="0" err="1">
                <a:solidFill>
                  <a:srgbClr val="03579D"/>
                </a:solidFill>
              </a:rPr>
              <a:t>motion</a:t>
            </a:r>
            <a:r>
              <a:rPr lang="tr-TR" dirty="0">
                <a:solidFill>
                  <a:srgbClr val="03579D"/>
                </a:solidFill>
              </a:rPr>
              <a:t> </a:t>
            </a:r>
            <a:r>
              <a:rPr lang="tr-TR" dirty="0" err="1">
                <a:solidFill>
                  <a:srgbClr val="03579D"/>
                </a:solidFill>
              </a:rPr>
              <a:t>chart</a:t>
            </a:r>
            <a:r>
              <a:rPr lang="tr-TR" dirty="0">
                <a:solidFill>
                  <a:srgbClr val="03579D"/>
                </a:solidFill>
              </a:rPr>
              <a:t>) : Büyük ve çok değişkenli verilerin etkili bir şekilde analiz edilmesine imkân tanır</a:t>
            </a:r>
          </a:p>
          <a:p>
            <a:pPr algn="just"/>
            <a:r>
              <a:rPr lang="tr-TR" dirty="0">
                <a:solidFill>
                  <a:srgbClr val="03579D"/>
                </a:solidFill>
              </a:rPr>
              <a:t>Dinamik, iki boyutlu kabarcık şemaları, Google, </a:t>
            </a:r>
            <a:r>
              <a:rPr lang="tr-TR" dirty="0" err="1">
                <a:solidFill>
                  <a:srgbClr val="03579D"/>
                </a:solidFill>
              </a:rPr>
              <a:t>amCharts</a:t>
            </a:r>
            <a:r>
              <a:rPr lang="tr-TR" dirty="0">
                <a:solidFill>
                  <a:srgbClr val="03579D"/>
                </a:solidFill>
              </a:rPr>
              <a:t>, IBM </a:t>
            </a:r>
            <a:r>
              <a:rPr lang="tr-TR" dirty="0" err="1">
                <a:solidFill>
                  <a:srgbClr val="03579D"/>
                </a:solidFill>
              </a:rPr>
              <a:t>Many</a:t>
            </a:r>
            <a:r>
              <a:rPr lang="tr-TR" dirty="0">
                <a:solidFill>
                  <a:srgbClr val="03579D"/>
                </a:solidFill>
              </a:rPr>
              <a:t> </a:t>
            </a:r>
            <a:r>
              <a:rPr lang="tr-TR" dirty="0" err="1">
                <a:solidFill>
                  <a:srgbClr val="03579D"/>
                </a:solidFill>
              </a:rPr>
              <a:t>Eyes</a:t>
            </a:r>
            <a:endParaRPr lang="tr-TR" dirty="0">
              <a:solidFill>
                <a:srgbClr val="03579D"/>
              </a:solidFill>
            </a:endParaRPr>
          </a:p>
          <a:p>
            <a:pPr algn="just"/>
            <a:r>
              <a:rPr lang="tr-TR" dirty="0">
                <a:solidFill>
                  <a:srgbClr val="03579D"/>
                </a:solidFill>
              </a:rPr>
              <a:t>Sözcük Bulut: Metinde sık kullanılan kelimeleri diğerlerine oranla daha büyük gösteren tekniktir. Bu teknikle, vurgulanan anlamlar kolaylıkla ortaya çıkarılır</a:t>
            </a:r>
          </a:p>
          <a:p>
            <a:pPr algn="just"/>
            <a:endParaRPr lang="tr-TR" dirty="0">
              <a:solidFill>
                <a:srgbClr val="03579D"/>
              </a:solidFill>
            </a:endParaRPr>
          </a:p>
        </p:txBody>
      </p:sp>
      <p:pic>
        <p:nvPicPr>
          <p:cNvPr id="5" name="Resim 4">
            <a:extLst>
              <a:ext uri="{FF2B5EF4-FFF2-40B4-BE49-F238E27FC236}">
                <a16:creationId xmlns:a16="http://schemas.microsoft.com/office/drawing/2014/main" id="{5C3A639E-6957-4EBF-9F5C-03898DDF1374}"/>
              </a:ext>
            </a:extLst>
          </p:cNvPr>
          <p:cNvPicPr>
            <a:picLocks noChangeAspect="1"/>
          </p:cNvPicPr>
          <p:nvPr/>
        </p:nvPicPr>
        <p:blipFill>
          <a:blip r:embed="rId2"/>
          <a:stretch>
            <a:fillRect/>
          </a:stretch>
        </p:blipFill>
        <p:spPr>
          <a:xfrm>
            <a:off x="8566485" y="118098"/>
            <a:ext cx="2893476" cy="2008740"/>
          </a:xfrm>
          <a:prstGeom prst="rect">
            <a:avLst/>
          </a:prstGeom>
        </p:spPr>
      </p:pic>
      <p:pic>
        <p:nvPicPr>
          <p:cNvPr id="7" name="Resim 6">
            <a:extLst>
              <a:ext uri="{FF2B5EF4-FFF2-40B4-BE49-F238E27FC236}">
                <a16:creationId xmlns:a16="http://schemas.microsoft.com/office/drawing/2014/main" id="{85D0D287-D57E-47C0-8008-E91F0C716EC3}"/>
              </a:ext>
            </a:extLst>
          </p:cNvPr>
          <p:cNvPicPr>
            <a:picLocks noChangeAspect="1"/>
          </p:cNvPicPr>
          <p:nvPr/>
        </p:nvPicPr>
        <p:blipFill>
          <a:blip r:embed="rId3"/>
          <a:stretch>
            <a:fillRect/>
          </a:stretch>
        </p:blipFill>
        <p:spPr>
          <a:xfrm>
            <a:off x="8938826" y="2261938"/>
            <a:ext cx="2148793" cy="1980746"/>
          </a:xfrm>
          <a:prstGeom prst="rect">
            <a:avLst/>
          </a:prstGeom>
        </p:spPr>
      </p:pic>
      <p:pic>
        <p:nvPicPr>
          <p:cNvPr id="9" name="Resim 8">
            <a:extLst>
              <a:ext uri="{FF2B5EF4-FFF2-40B4-BE49-F238E27FC236}">
                <a16:creationId xmlns:a16="http://schemas.microsoft.com/office/drawing/2014/main" id="{4C3B00FE-CF4B-4AA5-9AC2-98D9F1701B2F}"/>
              </a:ext>
            </a:extLst>
          </p:cNvPr>
          <p:cNvPicPr>
            <a:picLocks noChangeAspect="1"/>
          </p:cNvPicPr>
          <p:nvPr/>
        </p:nvPicPr>
        <p:blipFill>
          <a:blip r:embed="rId4"/>
          <a:stretch>
            <a:fillRect/>
          </a:stretch>
        </p:blipFill>
        <p:spPr>
          <a:xfrm>
            <a:off x="8710015" y="4439652"/>
            <a:ext cx="2496738" cy="2203118"/>
          </a:xfrm>
          <a:prstGeom prst="rect">
            <a:avLst/>
          </a:prstGeom>
        </p:spPr>
      </p:pic>
      <p:pic>
        <p:nvPicPr>
          <p:cNvPr id="15" name="Resim 14">
            <a:extLst>
              <a:ext uri="{FF2B5EF4-FFF2-40B4-BE49-F238E27FC236}">
                <a16:creationId xmlns:a16="http://schemas.microsoft.com/office/drawing/2014/main" id="{0F8F81E8-E974-402D-8C91-0327B2D1E65C}"/>
              </a:ext>
            </a:extLst>
          </p:cNvPr>
          <p:cNvPicPr>
            <a:picLocks noChangeAspect="1"/>
          </p:cNvPicPr>
          <p:nvPr/>
        </p:nvPicPr>
        <p:blipFill>
          <a:blip r:embed="rId5"/>
          <a:stretch>
            <a:fillRect/>
          </a:stretch>
        </p:blipFill>
        <p:spPr>
          <a:xfrm>
            <a:off x="3009716" y="5034839"/>
            <a:ext cx="3932505" cy="1607931"/>
          </a:xfrm>
          <a:prstGeom prst="rect">
            <a:avLst/>
          </a:prstGeom>
        </p:spPr>
      </p:pic>
    </p:spTree>
    <p:extLst>
      <p:ext uri="{BB962C8B-B14F-4D97-AF65-F5344CB8AC3E}">
        <p14:creationId xmlns:p14="http://schemas.microsoft.com/office/powerpoint/2010/main" val="1744695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1" y="1242926"/>
            <a:ext cx="7559842" cy="5249947"/>
          </a:xfrm>
        </p:spPr>
        <p:txBody>
          <a:bodyPr>
            <a:normAutofit/>
          </a:bodyPr>
          <a:lstStyle/>
          <a:p>
            <a:pPr algn="just"/>
            <a:r>
              <a:rPr lang="tr-TR" dirty="0" err="1">
                <a:solidFill>
                  <a:srgbClr val="03579D"/>
                </a:solidFill>
              </a:rPr>
              <a:t>Dendrogram</a:t>
            </a:r>
            <a:r>
              <a:rPr lang="tr-TR" dirty="0">
                <a:solidFill>
                  <a:srgbClr val="03579D"/>
                </a:solidFill>
              </a:rPr>
              <a:t> : Hiyerarşik küme analizinde, kümelerin nasıl oluşturulduğunu görselleştirmek için </a:t>
            </a:r>
            <a:r>
              <a:rPr lang="tr-TR" dirty="0" err="1">
                <a:solidFill>
                  <a:srgbClr val="03579D"/>
                </a:solidFill>
              </a:rPr>
              <a:t>dendrogram</a:t>
            </a:r>
            <a:r>
              <a:rPr lang="tr-TR" dirty="0">
                <a:solidFill>
                  <a:srgbClr val="03579D"/>
                </a:solidFill>
              </a:rPr>
              <a:t> grafikleri kullanılır</a:t>
            </a: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a:p>
            <a:pPr algn="just"/>
            <a:r>
              <a:rPr lang="tr-TR" dirty="0">
                <a:solidFill>
                  <a:srgbClr val="03579D"/>
                </a:solidFill>
              </a:rPr>
              <a:t>Gösterge tablosu (Dashboard) : Bir veya daha fazla hedefe ulaşmak için gereken en önemli bilgilerin görsel bir gösterimidir</a:t>
            </a:r>
          </a:p>
        </p:txBody>
      </p:sp>
      <p:pic>
        <p:nvPicPr>
          <p:cNvPr id="5" name="Resim 4">
            <a:extLst>
              <a:ext uri="{FF2B5EF4-FFF2-40B4-BE49-F238E27FC236}">
                <a16:creationId xmlns:a16="http://schemas.microsoft.com/office/drawing/2014/main" id="{1FD7F913-F97E-40B6-9B86-BA4338EDDE0C}"/>
              </a:ext>
            </a:extLst>
          </p:cNvPr>
          <p:cNvPicPr>
            <a:picLocks noChangeAspect="1"/>
          </p:cNvPicPr>
          <p:nvPr/>
        </p:nvPicPr>
        <p:blipFill>
          <a:blip r:embed="rId2"/>
          <a:stretch>
            <a:fillRect/>
          </a:stretch>
        </p:blipFill>
        <p:spPr>
          <a:xfrm>
            <a:off x="8590547" y="160547"/>
            <a:ext cx="3472680" cy="1827581"/>
          </a:xfrm>
          <a:prstGeom prst="rect">
            <a:avLst/>
          </a:prstGeom>
        </p:spPr>
      </p:pic>
      <p:pic>
        <p:nvPicPr>
          <p:cNvPr id="7" name="Resim 6">
            <a:extLst>
              <a:ext uri="{FF2B5EF4-FFF2-40B4-BE49-F238E27FC236}">
                <a16:creationId xmlns:a16="http://schemas.microsoft.com/office/drawing/2014/main" id="{AA4586FF-5563-44EB-87DC-20FA8F065ADD}"/>
              </a:ext>
            </a:extLst>
          </p:cNvPr>
          <p:cNvPicPr>
            <a:picLocks noChangeAspect="1"/>
          </p:cNvPicPr>
          <p:nvPr/>
        </p:nvPicPr>
        <p:blipFill>
          <a:blip r:embed="rId3"/>
          <a:stretch>
            <a:fillRect/>
          </a:stretch>
        </p:blipFill>
        <p:spPr>
          <a:xfrm>
            <a:off x="8655314" y="2132549"/>
            <a:ext cx="3343146" cy="2064641"/>
          </a:xfrm>
          <a:prstGeom prst="rect">
            <a:avLst/>
          </a:prstGeom>
        </p:spPr>
      </p:pic>
      <p:pic>
        <p:nvPicPr>
          <p:cNvPr id="9" name="Resim 8">
            <a:extLst>
              <a:ext uri="{FF2B5EF4-FFF2-40B4-BE49-F238E27FC236}">
                <a16:creationId xmlns:a16="http://schemas.microsoft.com/office/drawing/2014/main" id="{B0AC9276-64E5-4BBC-B5E8-8B419F341A00}"/>
              </a:ext>
            </a:extLst>
          </p:cNvPr>
          <p:cNvPicPr>
            <a:picLocks noChangeAspect="1"/>
          </p:cNvPicPr>
          <p:nvPr/>
        </p:nvPicPr>
        <p:blipFill>
          <a:blip r:embed="rId4"/>
          <a:stretch>
            <a:fillRect/>
          </a:stretch>
        </p:blipFill>
        <p:spPr>
          <a:xfrm>
            <a:off x="6048434" y="2741034"/>
            <a:ext cx="2437620" cy="1939250"/>
          </a:xfrm>
          <a:prstGeom prst="rect">
            <a:avLst/>
          </a:prstGeom>
        </p:spPr>
      </p:pic>
      <p:pic>
        <p:nvPicPr>
          <p:cNvPr id="11" name="Resim 10">
            <a:extLst>
              <a:ext uri="{FF2B5EF4-FFF2-40B4-BE49-F238E27FC236}">
                <a16:creationId xmlns:a16="http://schemas.microsoft.com/office/drawing/2014/main" id="{10BF5DA9-FB42-49B3-8D9F-68340DAABDD8}"/>
              </a:ext>
            </a:extLst>
          </p:cNvPr>
          <p:cNvPicPr>
            <a:picLocks noChangeAspect="1"/>
          </p:cNvPicPr>
          <p:nvPr/>
        </p:nvPicPr>
        <p:blipFill>
          <a:blip r:embed="rId5"/>
          <a:stretch>
            <a:fillRect/>
          </a:stretch>
        </p:blipFill>
        <p:spPr>
          <a:xfrm>
            <a:off x="3573509" y="2952579"/>
            <a:ext cx="2141622" cy="1362135"/>
          </a:xfrm>
          <a:prstGeom prst="rect">
            <a:avLst/>
          </a:prstGeom>
        </p:spPr>
      </p:pic>
      <p:pic>
        <p:nvPicPr>
          <p:cNvPr id="13" name="Resim 12">
            <a:extLst>
              <a:ext uri="{FF2B5EF4-FFF2-40B4-BE49-F238E27FC236}">
                <a16:creationId xmlns:a16="http://schemas.microsoft.com/office/drawing/2014/main" id="{B66667D5-9B40-4E1E-A49B-798108E5A76E}"/>
              </a:ext>
            </a:extLst>
          </p:cNvPr>
          <p:cNvPicPr>
            <a:picLocks noChangeAspect="1"/>
          </p:cNvPicPr>
          <p:nvPr/>
        </p:nvPicPr>
        <p:blipFill>
          <a:blip r:embed="rId6"/>
          <a:stretch>
            <a:fillRect/>
          </a:stretch>
        </p:blipFill>
        <p:spPr>
          <a:xfrm>
            <a:off x="307951" y="2952579"/>
            <a:ext cx="2932256" cy="1536382"/>
          </a:xfrm>
          <a:prstGeom prst="rect">
            <a:avLst/>
          </a:prstGeom>
        </p:spPr>
      </p:pic>
      <p:pic>
        <p:nvPicPr>
          <p:cNvPr id="15" name="Resim 14">
            <a:extLst>
              <a:ext uri="{FF2B5EF4-FFF2-40B4-BE49-F238E27FC236}">
                <a16:creationId xmlns:a16="http://schemas.microsoft.com/office/drawing/2014/main" id="{FECEABED-DE40-41C6-910D-210FD90660B5}"/>
              </a:ext>
            </a:extLst>
          </p:cNvPr>
          <p:cNvPicPr>
            <a:picLocks noChangeAspect="1"/>
          </p:cNvPicPr>
          <p:nvPr/>
        </p:nvPicPr>
        <p:blipFill>
          <a:blip r:embed="rId7"/>
          <a:stretch>
            <a:fillRect/>
          </a:stretch>
        </p:blipFill>
        <p:spPr>
          <a:xfrm>
            <a:off x="8670737" y="4487778"/>
            <a:ext cx="3392489" cy="2282641"/>
          </a:xfrm>
          <a:prstGeom prst="rect">
            <a:avLst/>
          </a:prstGeom>
        </p:spPr>
      </p:pic>
    </p:spTree>
    <p:extLst>
      <p:ext uri="{BB962C8B-B14F-4D97-AF65-F5344CB8AC3E}">
        <p14:creationId xmlns:p14="http://schemas.microsoft.com/office/powerpoint/2010/main" val="2365151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ve Veri Ambarı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Tabanı : Verilerin birlikte saklandığı, güncellenebilir ve taşınabilir olduğu ortamlara veri tabanı denir</a:t>
            </a:r>
          </a:p>
        </p:txBody>
      </p:sp>
      <p:pic>
        <p:nvPicPr>
          <p:cNvPr id="5" name="Resim 4">
            <a:extLst>
              <a:ext uri="{FF2B5EF4-FFF2-40B4-BE49-F238E27FC236}">
                <a16:creationId xmlns:a16="http://schemas.microsoft.com/office/drawing/2014/main" id="{DD8A8FF3-C321-41B5-98D6-F088D54E3E26}"/>
              </a:ext>
            </a:extLst>
          </p:cNvPr>
          <p:cNvPicPr>
            <a:picLocks noChangeAspect="1"/>
          </p:cNvPicPr>
          <p:nvPr/>
        </p:nvPicPr>
        <p:blipFill>
          <a:blip r:embed="rId2"/>
          <a:stretch>
            <a:fillRect/>
          </a:stretch>
        </p:blipFill>
        <p:spPr>
          <a:xfrm>
            <a:off x="2045422" y="2104490"/>
            <a:ext cx="8101155" cy="4633195"/>
          </a:xfrm>
          <a:prstGeom prst="rect">
            <a:avLst/>
          </a:prstGeom>
        </p:spPr>
      </p:pic>
    </p:spTree>
    <p:extLst>
      <p:ext uri="{BB962C8B-B14F-4D97-AF65-F5344CB8AC3E}">
        <p14:creationId xmlns:p14="http://schemas.microsoft.com/office/powerpoint/2010/main" val="240755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Avantaj ve Dezavantajları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b="1" dirty="0">
                <a:solidFill>
                  <a:srgbClr val="03579D"/>
                </a:solidFill>
              </a:rPr>
              <a:t>Avantaj</a:t>
            </a:r>
          </a:p>
          <a:p>
            <a:pPr lvl="1" algn="just"/>
            <a:r>
              <a:rPr lang="tr-TR" dirty="0">
                <a:solidFill>
                  <a:srgbClr val="03579D"/>
                </a:solidFill>
              </a:rPr>
              <a:t>Veri tekrarlarını mümkün mertebede en aza indirerek bellek kullanımını azaltır -</a:t>
            </a:r>
          </a:p>
          <a:p>
            <a:pPr lvl="1" algn="just"/>
            <a:r>
              <a:rPr lang="tr-TR" dirty="0">
                <a:solidFill>
                  <a:srgbClr val="03579D"/>
                </a:solidFill>
              </a:rPr>
              <a:t>Kayıtlı olan bilgiler arasından aranan bilgiye kısa bir sürede ulaşılabilir</a:t>
            </a:r>
          </a:p>
          <a:p>
            <a:pPr lvl="1" algn="just"/>
            <a:r>
              <a:rPr lang="tr-TR" dirty="0">
                <a:solidFill>
                  <a:srgbClr val="03579D"/>
                </a:solidFill>
              </a:rPr>
              <a:t>Verilerin kaydedilmesine, güncellenmesine ve gelişmiş sorgular yapılabilmesine olanak sağlar </a:t>
            </a:r>
          </a:p>
          <a:p>
            <a:pPr lvl="1" algn="just"/>
            <a:r>
              <a:rPr lang="tr-TR" dirty="0">
                <a:solidFill>
                  <a:srgbClr val="03579D"/>
                </a:solidFill>
              </a:rPr>
              <a:t>Veri bütünlüğü sağlayarak verileri belli bir düzende tutmamızı sağlar</a:t>
            </a:r>
          </a:p>
          <a:p>
            <a:pPr algn="just"/>
            <a:r>
              <a:rPr lang="tr-TR" b="1" dirty="0">
                <a:solidFill>
                  <a:srgbClr val="03579D"/>
                </a:solidFill>
              </a:rPr>
              <a:t>Dezavantaj</a:t>
            </a:r>
          </a:p>
          <a:p>
            <a:pPr lvl="1" algn="just"/>
            <a:r>
              <a:rPr lang="tr-TR" dirty="0">
                <a:solidFill>
                  <a:srgbClr val="03579D"/>
                </a:solidFill>
              </a:rPr>
              <a:t>Ücretli sistemler kullanıldığı zaman kurulum, bakım ve veri kurtarma gibi hizmetlerin maliyeti yüksek olabilir-</a:t>
            </a:r>
          </a:p>
          <a:p>
            <a:pPr lvl="1" algn="just"/>
            <a:r>
              <a:rPr lang="tr-TR" dirty="0">
                <a:solidFill>
                  <a:srgbClr val="03579D"/>
                </a:solidFill>
              </a:rPr>
              <a:t>Sistem içerisindeki bileşenler doğru hazırlanmazsa veri bütünlüğü bozulabilir</a:t>
            </a:r>
          </a:p>
          <a:p>
            <a:pPr algn="just"/>
            <a:endParaRPr lang="tr-TR" dirty="0">
              <a:solidFill>
                <a:srgbClr val="03579D"/>
              </a:solidFill>
            </a:endParaRPr>
          </a:p>
        </p:txBody>
      </p:sp>
    </p:spTree>
    <p:extLst>
      <p:ext uri="{BB962C8B-B14F-4D97-AF65-F5344CB8AC3E}">
        <p14:creationId xmlns:p14="http://schemas.microsoft.com/office/powerpoint/2010/main" val="2942318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pPr algn="just"/>
            <a:r>
              <a:rPr lang="tr-TR" dirty="0">
                <a:solidFill>
                  <a:srgbClr val="03579D"/>
                </a:solidFill>
              </a:rPr>
              <a:t>Veri Tipleri : Veri tabanında tutulan verilerin hepsi aynı türde değildir</a:t>
            </a:r>
          </a:p>
        </p:txBody>
      </p:sp>
      <p:pic>
        <p:nvPicPr>
          <p:cNvPr id="5" name="Resim 4">
            <a:extLst>
              <a:ext uri="{FF2B5EF4-FFF2-40B4-BE49-F238E27FC236}">
                <a16:creationId xmlns:a16="http://schemas.microsoft.com/office/drawing/2014/main" id="{8047977D-C13B-45B7-AC58-6B15EB9D98D6}"/>
              </a:ext>
            </a:extLst>
          </p:cNvPr>
          <p:cNvPicPr>
            <a:picLocks noChangeAspect="1"/>
          </p:cNvPicPr>
          <p:nvPr/>
        </p:nvPicPr>
        <p:blipFill>
          <a:blip r:embed="rId2"/>
          <a:stretch>
            <a:fillRect/>
          </a:stretch>
        </p:blipFill>
        <p:spPr>
          <a:xfrm>
            <a:off x="838200" y="3429000"/>
            <a:ext cx="4822641" cy="2241930"/>
          </a:xfrm>
          <a:prstGeom prst="rect">
            <a:avLst/>
          </a:prstGeom>
        </p:spPr>
      </p:pic>
      <p:sp>
        <p:nvSpPr>
          <p:cNvPr id="6" name="İçerik Yer Tutucusu 2">
            <a:extLst>
              <a:ext uri="{FF2B5EF4-FFF2-40B4-BE49-F238E27FC236}">
                <a16:creationId xmlns:a16="http://schemas.microsoft.com/office/drawing/2014/main" id="{DB856A73-582D-4D35-87C2-FBD9BC879598}"/>
              </a:ext>
            </a:extLst>
          </p:cNvPr>
          <p:cNvSpPr txBox="1">
            <a:spLocks/>
          </p:cNvSpPr>
          <p:nvPr/>
        </p:nvSpPr>
        <p:spPr>
          <a:xfrm>
            <a:off x="6296526"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Tablo : Veri tabanı içerisinde tutulan verileri taşımak için kullanılır. Satır ve sütunlardan oluşur</a:t>
            </a:r>
          </a:p>
        </p:txBody>
      </p:sp>
      <p:pic>
        <p:nvPicPr>
          <p:cNvPr id="8" name="Resim 7">
            <a:extLst>
              <a:ext uri="{FF2B5EF4-FFF2-40B4-BE49-F238E27FC236}">
                <a16:creationId xmlns:a16="http://schemas.microsoft.com/office/drawing/2014/main" id="{53431F36-50B2-484D-8621-E20A053FC565}"/>
              </a:ext>
            </a:extLst>
          </p:cNvPr>
          <p:cNvPicPr>
            <a:picLocks noChangeAspect="1"/>
          </p:cNvPicPr>
          <p:nvPr/>
        </p:nvPicPr>
        <p:blipFill>
          <a:blip r:embed="rId3"/>
          <a:stretch>
            <a:fillRect/>
          </a:stretch>
        </p:blipFill>
        <p:spPr>
          <a:xfrm>
            <a:off x="5878193" y="3429000"/>
            <a:ext cx="6094465" cy="1609171"/>
          </a:xfrm>
          <a:prstGeom prst="rect">
            <a:avLst/>
          </a:prstGeom>
        </p:spPr>
      </p:pic>
    </p:spTree>
    <p:extLst>
      <p:ext uri="{BB962C8B-B14F-4D97-AF65-F5344CB8AC3E}">
        <p14:creationId xmlns:p14="http://schemas.microsoft.com/office/powerpoint/2010/main" val="500948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946820"/>
          </a:xfrm>
        </p:spPr>
        <p:txBody>
          <a:bodyPr>
            <a:normAutofit/>
          </a:bodyPr>
          <a:lstStyle/>
          <a:p>
            <a:r>
              <a:rPr lang="tr-TR" b="1" dirty="0">
                <a:solidFill>
                  <a:srgbClr val="03579D"/>
                </a:solidFill>
              </a:rPr>
              <a:t>Anahtarlar : </a:t>
            </a:r>
            <a:r>
              <a:rPr lang="tr-TR" dirty="0">
                <a:solidFill>
                  <a:srgbClr val="03579D"/>
                </a:solidFill>
              </a:rPr>
              <a:t>Tablolarda bulunan kayıtları birbirinden ayırt etmek için kullanılır</a:t>
            </a:r>
          </a:p>
        </p:txBody>
      </p:sp>
      <p:sp>
        <p:nvSpPr>
          <p:cNvPr id="4" name="İçerik Yer Tutucusu 2">
            <a:extLst>
              <a:ext uri="{FF2B5EF4-FFF2-40B4-BE49-F238E27FC236}">
                <a16:creationId xmlns:a16="http://schemas.microsoft.com/office/drawing/2014/main" id="{A9D0B184-2CB4-420C-AABF-37ED58105C38}"/>
              </a:ext>
            </a:extLst>
          </p:cNvPr>
          <p:cNvSpPr txBox="1">
            <a:spLocks/>
          </p:cNvSpPr>
          <p:nvPr/>
        </p:nvSpPr>
        <p:spPr>
          <a:xfrm>
            <a:off x="838200" y="2310206"/>
            <a:ext cx="5257800" cy="15243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b="1" dirty="0">
                <a:solidFill>
                  <a:srgbClr val="03579D"/>
                </a:solidFill>
              </a:rPr>
              <a:t>Birincil Anahtar (</a:t>
            </a:r>
            <a:r>
              <a:rPr lang="tr-TR" b="1" dirty="0" err="1">
                <a:solidFill>
                  <a:srgbClr val="03579D"/>
                </a:solidFill>
              </a:rPr>
              <a:t>Primary</a:t>
            </a:r>
            <a:r>
              <a:rPr lang="tr-TR" b="1" dirty="0">
                <a:solidFill>
                  <a:srgbClr val="03579D"/>
                </a:solidFill>
              </a:rPr>
              <a:t> </a:t>
            </a:r>
            <a:r>
              <a:rPr lang="tr-TR" b="1" dirty="0" err="1">
                <a:solidFill>
                  <a:srgbClr val="03579D"/>
                </a:solidFill>
              </a:rPr>
              <a:t>Key</a:t>
            </a:r>
            <a:r>
              <a:rPr lang="tr-TR" b="1" dirty="0">
                <a:solidFill>
                  <a:srgbClr val="03579D"/>
                </a:solidFill>
              </a:rPr>
              <a:t>)  : </a:t>
            </a:r>
            <a:r>
              <a:rPr lang="tr-TR" dirty="0">
                <a:solidFill>
                  <a:srgbClr val="03579D"/>
                </a:solidFill>
              </a:rPr>
              <a:t>Tabloda boş ve aynı değeri içeremeyecek olan sütun birincil anahtar olarak belirlenir</a:t>
            </a:r>
          </a:p>
        </p:txBody>
      </p:sp>
      <p:sp>
        <p:nvSpPr>
          <p:cNvPr id="7" name="İçerik Yer Tutucusu 2">
            <a:extLst>
              <a:ext uri="{FF2B5EF4-FFF2-40B4-BE49-F238E27FC236}">
                <a16:creationId xmlns:a16="http://schemas.microsoft.com/office/drawing/2014/main" id="{D7DD0FA8-CD4F-47A7-90B8-14B899CB2C84}"/>
              </a:ext>
            </a:extLst>
          </p:cNvPr>
          <p:cNvSpPr txBox="1">
            <a:spLocks/>
          </p:cNvSpPr>
          <p:nvPr/>
        </p:nvSpPr>
        <p:spPr>
          <a:xfrm>
            <a:off x="6212306" y="2310206"/>
            <a:ext cx="5257800" cy="15243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b="1" dirty="0">
                <a:solidFill>
                  <a:srgbClr val="03579D"/>
                </a:solidFill>
              </a:rPr>
              <a:t>Yabancı Anahtar (</a:t>
            </a:r>
            <a:r>
              <a:rPr lang="tr-TR" b="1" dirty="0" err="1">
                <a:solidFill>
                  <a:srgbClr val="03579D"/>
                </a:solidFill>
              </a:rPr>
              <a:t>Foreign</a:t>
            </a:r>
            <a:r>
              <a:rPr lang="tr-TR" b="1" dirty="0">
                <a:solidFill>
                  <a:srgbClr val="03579D"/>
                </a:solidFill>
              </a:rPr>
              <a:t> </a:t>
            </a:r>
            <a:r>
              <a:rPr lang="tr-TR" b="1" dirty="0" err="1">
                <a:solidFill>
                  <a:srgbClr val="03579D"/>
                </a:solidFill>
              </a:rPr>
              <a:t>Key</a:t>
            </a:r>
            <a:r>
              <a:rPr lang="tr-TR" b="1" dirty="0">
                <a:solidFill>
                  <a:srgbClr val="03579D"/>
                </a:solidFill>
              </a:rPr>
              <a:t>) : </a:t>
            </a:r>
            <a:r>
              <a:rPr lang="tr-TR" dirty="0">
                <a:solidFill>
                  <a:srgbClr val="03579D"/>
                </a:solidFill>
              </a:rPr>
              <a:t>Yabancı anahtar olan sütun sorguladığı birincil anahtar sütunun değerlerini içermelidir ve boş olmamalıdır</a:t>
            </a:r>
          </a:p>
        </p:txBody>
      </p:sp>
      <p:pic>
        <p:nvPicPr>
          <p:cNvPr id="9" name="Resim 8">
            <a:extLst>
              <a:ext uri="{FF2B5EF4-FFF2-40B4-BE49-F238E27FC236}">
                <a16:creationId xmlns:a16="http://schemas.microsoft.com/office/drawing/2014/main" id="{4899D86E-01DC-4F88-90CA-291C74258301}"/>
              </a:ext>
            </a:extLst>
          </p:cNvPr>
          <p:cNvPicPr>
            <a:picLocks noChangeAspect="1"/>
          </p:cNvPicPr>
          <p:nvPr/>
        </p:nvPicPr>
        <p:blipFill>
          <a:blip r:embed="rId2"/>
          <a:stretch>
            <a:fillRect/>
          </a:stretch>
        </p:blipFill>
        <p:spPr>
          <a:xfrm>
            <a:off x="6725653" y="3895257"/>
            <a:ext cx="4390338" cy="2597617"/>
          </a:xfrm>
          <a:prstGeom prst="rect">
            <a:avLst/>
          </a:prstGeom>
        </p:spPr>
      </p:pic>
      <p:pic>
        <p:nvPicPr>
          <p:cNvPr id="11" name="Resim 10">
            <a:extLst>
              <a:ext uri="{FF2B5EF4-FFF2-40B4-BE49-F238E27FC236}">
                <a16:creationId xmlns:a16="http://schemas.microsoft.com/office/drawing/2014/main" id="{8163B07A-2108-431F-8665-97FCEA8EA601}"/>
              </a:ext>
            </a:extLst>
          </p:cNvPr>
          <p:cNvPicPr>
            <a:picLocks noChangeAspect="1"/>
          </p:cNvPicPr>
          <p:nvPr/>
        </p:nvPicPr>
        <p:blipFill>
          <a:blip r:embed="rId3"/>
          <a:stretch>
            <a:fillRect/>
          </a:stretch>
        </p:blipFill>
        <p:spPr>
          <a:xfrm>
            <a:off x="1926614" y="3955001"/>
            <a:ext cx="3080971" cy="2516125"/>
          </a:xfrm>
          <a:prstGeom prst="rect">
            <a:avLst/>
          </a:prstGeom>
        </p:spPr>
      </p:pic>
    </p:spTree>
    <p:extLst>
      <p:ext uri="{BB962C8B-B14F-4D97-AF65-F5344CB8AC3E}">
        <p14:creationId xmlns:p14="http://schemas.microsoft.com/office/powerpoint/2010/main" val="847639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İlişkilendirme (</a:t>
            </a:r>
            <a:r>
              <a:rPr lang="tr-TR" dirty="0" err="1">
                <a:solidFill>
                  <a:srgbClr val="03579D"/>
                </a:solidFill>
              </a:rPr>
              <a:t>Joining</a:t>
            </a:r>
            <a:r>
              <a:rPr lang="tr-TR" dirty="0">
                <a:solidFill>
                  <a:srgbClr val="03579D"/>
                </a:solidFill>
              </a:rPr>
              <a:t>) : Tek sorgu ile birden fazla tablodan bilgi alma işlemine denir</a:t>
            </a:r>
          </a:p>
          <a:p>
            <a:pPr algn="just"/>
            <a:endParaRPr lang="tr-TR" dirty="0">
              <a:solidFill>
                <a:srgbClr val="03579D"/>
              </a:solidFill>
            </a:endParaRPr>
          </a:p>
        </p:txBody>
      </p:sp>
      <p:pic>
        <p:nvPicPr>
          <p:cNvPr id="5" name="Resim 4">
            <a:extLst>
              <a:ext uri="{FF2B5EF4-FFF2-40B4-BE49-F238E27FC236}">
                <a16:creationId xmlns:a16="http://schemas.microsoft.com/office/drawing/2014/main" id="{A46ADC7E-3A4D-47ED-A4D4-441507F88B73}"/>
              </a:ext>
            </a:extLst>
          </p:cNvPr>
          <p:cNvPicPr>
            <a:picLocks noChangeAspect="1"/>
          </p:cNvPicPr>
          <p:nvPr/>
        </p:nvPicPr>
        <p:blipFill>
          <a:blip r:embed="rId2"/>
          <a:stretch>
            <a:fillRect/>
          </a:stretch>
        </p:blipFill>
        <p:spPr>
          <a:xfrm>
            <a:off x="3001248" y="2183803"/>
            <a:ext cx="6189504" cy="4517786"/>
          </a:xfrm>
          <a:prstGeom prst="rect">
            <a:avLst/>
          </a:prstGeom>
        </p:spPr>
      </p:pic>
    </p:spTree>
    <p:extLst>
      <p:ext uri="{BB962C8B-B14F-4D97-AF65-F5344CB8AC3E}">
        <p14:creationId xmlns:p14="http://schemas.microsoft.com/office/powerpoint/2010/main" val="159655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Yönetim Sistemleri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tabanlarını oluşturmayı, tanımlamayı ve kullanmayı sağlayan programlara denir.</a:t>
            </a:r>
          </a:p>
          <a:p>
            <a:pPr algn="just"/>
            <a:r>
              <a:rPr lang="tr-TR" dirty="0">
                <a:solidFill>
                  <a:srgbClr val="03579D"/>
                </a:solidFill>
              </a:rPr>
              <a:t>Yapısal Sorgulama Dili (SQL) : Tablolar oluşturmayı, tablolara kayıt ekleme, silme, güncelleme ve listeleme işlemlerinin yapılabilmesini sağlayan bir alt sorgulama dilidir. </a:t>
            </a:r>
            <a:r>
              <a:rPr lang="tr-TR" dirty="0" err="1">
                <a:solidFill>
                  <a:srgbClr val="03579D"/>
                </a:solidFill>
              </a:rPr>
              <a:t>SQL'in</a:t>
            </a:r>
            <a:r>
              <a:rPr lang="tr-TR" dirty="0">
                <a:solidFill>
                  <a:srgbClr val="03579D"/>
                </a:solidFill>
              </a:rPr>
              <a:t> kendine özgü deyimleri ve kuralları vardır. Çoğu veri tabanı yönetim sistemlerinin ortak dili olarak kullanılır</a:t>
            </a:r>
          </a:p>
        </p:txBody>
      </p:sp>
      <p:pic>
        <p:nvPicPr>
          <p:cNvPr id="5" name="Resim 4">
            <a:extLst>
              <a:ext uri="{FF2B5EF4-FFF2-40B4-BE49-F238E27FC236}">
                <a16:creationId xmlns:a16="http://schemas.microsoft.com/office/drawing/2014/main" id="{C11850FA-970B-4C5D-8867-72FC21DE9EB3}"/>
              </a:ext>
            </a:extLst>
          </p:cNvPr>
          <p:cNvPicPr>
            <a:picLocks noChangeAspect="1"/>
          </p:cNvPicPr>
          <p:nvPr/>
        </p:nvPicPr>
        <p:blipFill>
          <a:blip r:embed="rId2"/>
          <a:stretch>
            <a:fillRect/>
          </a:stretch>
        </p:blipFill>
        <p:spPr>
          <a:xfrm>
            <a:off x="2494999" y="3848999"/>
            <a:ext cx="7385667" cy="2864625"/>
          </a:xfrm>
          <a:prstGeom prst="rect">
            <a:avLst/>
          </a:prstGeom>
        </p:spPr>
      </p:pic>
    </p:spTree>
    <p:extLst>
      <p:ext uri="{BB962C8B-B14F-4D97-AF65-F5344CB8AC3E}">
        <p14:creationId xmlns:p14="http://schemas.microsoft.com/office/powerpoint/2010/main" val="2954853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Ambarı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ambarı, verilerin analizi için kullanılan özel bir </a:t>
            </a:r>
            <a:r>
              <a:rPr lang="tr-TR" dirty="0" err="1">
                <a:solidFill>
                  <a:srgbClr val="03579D"/>
                </a:solidFill>
              </a:rPr>
              <a:t>veritabanı</a:t>
            </a:r>
            <a:r>
              <a:rPr lang="tr-TR" dirty="0">
                <a:solidFill>
                  <a:srgbClr val="03579D"/>
                </a:solidFill>
              </a:rPr>
              <a:t> türüdür. Veri tabanını yormamak için oluşturulmuştur. Farklı kaynaklardan gelen verileri Depolar, Analiz eder, Raporlar.</a:t>
            </a:r>
          </a:p>
          <a:p>
            <a:pPr algn="just"/>
            <a:r>
              <a:rPr lang="tr-TR" dirty="0">
                <a:solidFill>
                  <a:srgbClr val="03579D"/>
                </a:solidFill>
              </a:rPr>
              <a:t>Kullanım alanları : Havayolu, sağlık sektörü, bankacılık, sigorta sektörü, alışveriş, </a:t>
            </a:r>
            <a:r>
              <a:rPr lang="tr-TR" dirty="0" err="1">
                <a:solidFill>
                  <a:srgbClr val="03579D"/>
                </a:solidFill>
              </a:rPr>
              <a:t>telekominikasyon</a:t>
            </a:r>
            <a:r>
              <a:rPr lang="tr-TR" dirty="0">
                <a:solidFill>
                  <a:srgbClr val="03579D"/>
                </a:solidFill>
              </a:rPr>
              <a:t>, </a:t>
            </a:r>
          </a:p>
          <a:p>
            <a:pPr algn="just"/>
            <a:r>
              <a:rPr lang="tr-TR" dirty="0">
                <a:solidFill>
                  <a:srgbClr val="03579D"/>
                </a:solidFill>
              </a:rPr>
              <a:t>Veri Ambarının Özellikleri : Konuya yöneliktir. Veri ambarı kalıcıdır, yani yeni bilgiler girildiğinde eskiler silinmez.</a:t>
            </a:r>
          </a:p>
          <a:p>
            <a:pPr algn="just"/>
            <a:endParaRPr lang="tr-TR" dirty="0">
              <a:solidFill>
                <a:srgbClr val="03579D"/>
              </a:solidFill>
            </a:endParaRPr>
          </a:p>
          <a:p>
            <a:pPr algn="just"/>
            <a:endParaRPr lang="tr-TR" dirty="0">
              <a:solidFill>
                <a:srgbClr val="03579D"/>
              </a:solidFill>
            </a:endParaRPr>
          </a:p>
        </p:txBody>
      </p:sp>
      <p:pic>
        <p:nvPicPr>
          <p:cNvPr id="5" name="Resim 4">
            <a:extLst>
              <a:ext uri="{FF2B5EF4-FFF2-40B4-BE49-F238E27FC236}">
                <a16:creationId xmlns:a16="http://schemas.microsoft.com/office/drawing/2014/main" id="{D9C7119D-7FB4-4A71-B3BB-CA9804D9341C}"/>
              </a:ext>
            </a:extLst>
          </p:cNvPr>
          <p:cNvPicPr>
            <a:picLocks noChangeAspect="1"/>
          </p:cNvPicPr>
          <p:nvPr/>
        </p:nvPicPr>
        <p:blipFill>
          <a:blip r:embed="rId2"/>
          <a:stretch>
            <a:fillRect/>
          </a:stretch>
        </p:blipFill>
        <p:spPr>
          <a:xfrm>
            <a:off x="3587506" y="4283242"/>
            <a:ext cx="5254041" cy="2454442"/>
          </a:xfrm>
          <a:prstGeom prst="rect">
            <a:avLst/>
          </a:prstGeom>
        </p:spPr>
      </p:pic>
    </p:spTree>
    <p:extLst>
      <p:ext uri="{BB962C8B-B14F-4D97-AF65-F5344CB8AC3E}">
        <p14:creationId xmlns:p14="http://schemas.microsoft.com/office/powerpoint/2010/main" val="3678495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Ambarı Avantaj ve </a:t>
            </a:r>
            <a:r>
              <a:rPr lang="tr-TR" sz="3600" b="1" dirty="0" err="1">
                <a:solidFill>
                  <a:srgbClr val="03579D"/>
                </a:solidFill>
                <a:latin typeface="+mn-lt"/>
              </a:rPr>
              <a:t>Dezavatları</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Avantajlar : Veri ambarı, farklı yerden toplanan verilerin tek bir noktadan ulaşılmasını sağlar. Sistemdeki stresi azaltmak için farklı kaynaktan elde edilen verileri bütünleştirir. Geleceğe yönelik tahminler yapmak için büyük miktarda geçmiş verileri depolayabilir. Çeşitli işlevler arası etkinlikler hakkında tutarlı bilgi sağlar. Analitik işlemeyi, </a:t>
            </a:r>
            <a:r>
              <a:rPr lang="tr-TR" dirty="0" err="1">
                <a:solidFill>
                  <a:srgbClr val="03579D"/>
                </a:solidFill>
              </a:rPr>
              <a:t>veritabanlarından</a:t>
            </a:r>
            <a:r>
              <a:rPr lang="tr-TR" dirty="0">
                <a:solidFill>
                  <a:srgbClr val="03579D"/>
                </a:solidFill>
              </a:rPr>
              <a:t> ayırarak her iki sistemin performansını iyileştirir.</a:t>
            </a:r>
          </a:p>
          <a:p>
            <a:pPr algn="just"/>
            <a:r>
              <a:rPr lang="tr-TR" dirty="0">
                <a:solidFill>
                  <a:srgbClr val="03579D"/>
                </a:solidFill>
              </a:rPr>
              <a:t>Dezavantajlar : Veri Ambarının oluşturulması ve uygulanması zor ve uzun bir süreçtir Veri şeması, dizinler ve sorgularda değişiklik yapmak zordur. Bazen veri ambarıyla ilgili sorunlar yıllarca tespit edilemeyebilir. Veri ambarları kullanımı basit görünmesine rağmen karmaşık bir yapıya sahiptir.</a:t>
            </a:r>
          </a:p>
        </p:txBody>
      </p:sp>
    </p:spTree>
    <p:extLst>
      <p:ext uri="{BB962C8B-B14F-4D97-AF65-F5344CB8AC3E}">
        <p14:creationId xmlns:p14="http://schemas.microsoft.com/office/powerpoint/2010/main" val="179376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en-US" sz="3600" b="1" dirty="0">
                <a:solidFill>
                  <a:srgbClr val="03579D"/>
                </a:solidFill>
                <a:latin typeface="+mn-lt"/>
              </a:rPr>
              <a:t>Ver</a:t>
            </a:r>
            <a:r>
              <a:rPr lang="tr-TR" sz="3600" b="1" dirty="0">
                <a:solidFill>
                  <a:srgbClr val="03579D"/>
                </a:solidFill>
                <a:latin typeface="+mn-lt"/>
              </a:rPr>
              <a:t>i Modelleme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2599730"/>
          </a:xfrm>
        </p:spPr>
        <p:txBody>
          <a:bodyPr>
            <a:normAutofit/>
          </a:bodyPr>
          <a:lstStyle/>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Liste kavramı : veriler bellekte birbirlerine bağlanarak liste veri yapısı oluşturulabilir. Bir dizi oluşturulabilir. </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Kuyruk : verilerin belli bir hiyerarşik düzende saklanmasıdır. FIFO gibi..</a:t>
            </a:r>
          </a:p>
          <a:p>
            <a:pPr>
              <a:lnSpc>
                <a:spcPct val="107000"/>
              </a:lnSpc>
              <a:spcAft>
                <a:spcPts val="800"/>
              </a:spcAft>
            </a:pP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Yığıt</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 verilerin belli bir hiyerarşik düzende saklanmasıdır. LIFO gibi kullanılır. </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Ağaç yapısı : verileri bir ağaç oluşturacak şekilde bağlanır.</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Çizge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graf</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 birçok veriyi farklı yöntemlerle birbirine bağlama</a:t>
            </a:r>
          </a:p>
          <a:p>
            <a:endParaRPr lang="tr-TR" dirty="0">
              <a:solidFill>
                <a:srgbClr val="03579D"/>
              </a:solidFill>
            </a:endParaRPr>
          </a:p>
        </p:txBody>
      </p:sp>
      <p:pic>
        <p:nvPicPr>
          <p:cNvPr id="5" name="Resim 4">
            <a:extLst>
              <a:ext uri="{FF2B5EF4-FFF2-40B4-BE49-F238E27FC236}">
                <a16:creationId xmlns:a16="http://schemas.microsoft.com/office/drawing/2014/main" id="{9DFAC3AD-6891-4F21-A6B2-1E558A58E602}"/>
              </a:ext>
            </a:extLst>
          </p:cNvPr>
          <p:cNvPicPr>
            <a:picLocks noChangeAspect="1"/>
          </p:cNvPicPr>
          <p:nvPr/>
        </p:nvPicPr>
        <p:blipFill>
          <a:blip r:embed="rId2"/>
          <a:stretch>
            <a:fillRect/>
          </a:stretch>
        </p:blipFill>
        <p:spPr>
          <a:xfrm>
            <a:off x="838200" y="3842656"/>
            <a:ext cx="3596914" cy="2798831"/>
          </a:xfrm>
          <a:prstGeom prst="rect">
            <a:avLst/>
          </a:prstGeom>
        </p:spPr>
      </p:pic>
      <p:pic>
        <p:nvPicPr>
          <p:cNvPr id="7" name="Resim 6">
            <a:extLst>
              <a:ext uri="{FF2B5EF4-FFF2-40B4-BE49-F238E27FC236}">
                <a16:creationId xmlns:a16="http://schemas.microsoft.com/office/drawing/2014/main" id="{B30E2066-EDE7-4ACE-A27A-BF2A27E1A292}"/>
              </a:ext>
            </a:extLst>
          </p:cNvPr>
          <p:cNvPicPr>
            <a:picLocks noChangeAspect="1"/>
          </p:cNvPicPr>
          <p:nvPr/>
        </p:nvPicPr>
        <p:blipFill>
          <a:blip r:embed="rId3"/>
          <a:stretch>
            <a:fillRect/>
          </a:stretch>
        </p:blipFill>
        <p:spPr>
          <a:xfrm>
            <a:off x="4646822" y="3813592"/>
            <a:ext cx="2531492" cy="2637602"/>
          </a:xfrm>
          <a:prstGeom prst="rect">
            <a:avLst/>
          </a:prstGeom>
        </p:spPr>
      </p:pic>
      <p:pic>
        <p:nvPicPr>
          <p:cNvPr id="9" name="Resim 8">
            <a:extLst>
              <a:ext uri="{FF2B5EF4-FFF2-40B4-BE49-F238E27FC236}">
                <a16:creationId xmlns:a16="http://schemas.microsoft.com/office/drawing/2014/main" id="{2AB04EEC-067C-4703-8052-EA366EA312B9}"/>
              </a:ext>
            </a:extLst>
          </p:cNvPr>
          <p:cNvPicPr>
            <a:picLocks noChangeAspect="1"/>
          </p:cNvPicPr>
          <p:nvPr/>
        </p:nvPicPr>
        <p:blipFill>
          <a:blip r:embed="rId4"/>
          <a:stretch>
            <a:fillRect/>
          </a:stretch>
        </p:blipFill>
        <p:spPr>
          <a:xfrm>
            <a:off x="7419708" y="3813592"/>
            <a:ext cx="3408204" cy="2679282"/>
          </a:xfrm>
          <a:prstGeom prst="rect">
            <a:avLst/>
          </a:prstGeom>
        </p:spPr>
      </p:pic>
    </p:spTree>
    <p:extLst>
      <p:ext uri="{BB962C8B-B14F-4D97-AF65-F5344CB8AC3E}">
        <p14:creationId xmlns:p14="http://schemas.microsoft.com/office/powerpoint/2010/main" val="878649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4">
            <a:extLst>
              <a:ext uri="{FF2B5EF4-FFF2-40B4-BE49-F238E27FC236}">
                <a16:creationId xmlns:a16="http://schemas.microsoft.com/office/drawing/2014/main" id="{9A418FC4-299E-4522-931A-95DA4FACAA20}"/>
              </a:ext>
            </a:extLst>
          </p:cNvPr>
          <p:cNvGraphicFramePr>
            <a:graphicFrameLocks noGrp="1"/>
          </p:cNvGraphicFramePr>
          <p:nvPr>
            <p:ph idx="1"/>
            <p:extLst>
              <p:ext uri="{D42A27DB-BD31-4B8C-83A1-F6EECF244321}">
                <p14:modId xmlns:p14="http://schemas.microsoft.com/office/powerpoint/2010/main" val="1753018455"/>
              </p:ext>
            </p:extLst>
          </p:nvPr>
        </p:nvGraphicFramePr>
        <p:xfrm>
          <a:off x="517358" y="312821"/>
          <a:ext cx="11309684" cy="6492308"/>
        </p:xfrm>
        <a:graphic>
          <a:graphicData uri="http://schemas.openxmlformats.org/drawingml/2006/table">
            <a:tbl>
              <a:tblPr firstRow="1" bandRow="1">
                <a:tableStyleId>{5C22544A-7EE6-4342-B048-85BDC9FD1C3A}</a:tableStyleId>
              </a:tblPr>
              <a:tblGrid>
                <a:gridCol w="5654842">
                  <a:extLst>
                    <a:ext uri="{9D8B030D-6E8A-4147-A177-3AD203B41FA5}">
                      <a16:colId xmlns:a16="http://schemas.microsoft.com/office/drawing/2014/main" val="1020300204"/>
                    </a:ext>
                  </a:extLst>
                </a:gridCol>
                <a:gridCol w="5654842">
                  <a:extLst>
                    <a:ext uri="{9D8B030D-6E8A-4147-A177-3AD203B41FA5}">
                      <a16:colId xmlns:a16="http://schemas.microsoft.com/office/drawing/2014/main" val="1900238111"/>
                    </a:ext>
                  </a:extLst>
                </a:gridCol>
              </a:tblGrid>
              <a:tr h="631904">
                <a:tc>
                  <a:txBody>
                    <a:bodyPr/>
                    <a:lstStyle/>
                    <a:p>
                      <a:pPr algn="ctr"/>
                      <a:r>
                        <a:rPr lang="tr-TR" sz="2800" b="1" i="0" dirty="0" err="1">
                          <a:solidFill>
                            <a:srgbClr val="03579D"/>
                          </a:solidFill>
                          <a:latin typeface="+mn-lt"/>
                        </a:rPr>
                        <a:t>Veritabanı</a:t>
                      </a:r>
                      <a:endParaRPr lang="tr-TR" sz="2800" i="0" dirty="0"/>
                    </a:p>
                  </a:txBody>
                  <a:tcPr/>
                </a:tc>
                <a:tc>
                  <a:txBody>
                    <a:bodyPr/>
                    <a:lstStyle/>
                    <a:p>
                      <a:pPr algn="ctr"/>
                      <a:r>
                        <a:rPr lang="tr-TR" sz="2800" b="1" i="0" dirty="0">
                          <a:solidFill>
                            <a:srgbClr val="03579D"/>
                          </a:solidFill>
                          <a:latin typeface="+mn-lt"/>
                        </a:rPr>
                        <a:t>Veri Ambarı</a:t>
                      </a:r>
                      <a:endParaRPr lang="tr-TR" sz="2800" i="0" dirty="0"/>
                    </a:p>
                  </a:txBody>
                  <a:tcPr/>
                </a:tc>
                <a:extLst>
                  <a:ext uri="{0D108BD9-81ED-4DB2-BD59-A6C34878D82A}">
                    <a16:rowId xmlns:a16="http://schemas.microsoft.com/office/drawing/2014/main" val="4154725164"/>
                  </a:ext>
                </a:extLst>
              </a:tr>
              <a:tr h="1358085">
                <a:tc>
                  <a:txBody>
                    <a:bodyPr/>
                    <a:lstStyle/>
                    <a:p>
                      <a:pPr algn="ctr"/>
                      <a:r>
                        <a:rPr lang="tr-TR" sz="2400" b="0" i="0" kern="1200" dirty="0">
                          <a:solidFill>
                            <a:schemeClr val="dk1"/>
                          </a:solidFill>
                          <a:effectLst/>
                          <a:latin typeface="+mn-lt"/>
                          <a:ea typeface="+mn-ea"/>
                          <a:cs typeface="+mn-cs"/>
                        </a:rPr>
                        <a:t>Gerçek dünyadaki ögeleri temsil eden veriler topluğudur</a:t>
                      </a:r>
                      <a:endParaRPr lang="tr-TR" sz="2400" dirty="0"/>
                    </a:p>
                  </a:txBody>
                  <a:tcPr/>
                </a:tc>
                <a:tc>
                  <a:txBody>
                    <a:bodyPr/>
                    <a:lstStyle/>
                    <a:p>
                      <a:pPr algn="ctr"/>
                      <a:r>
                        <a:rPr lang="tr-TR" sz="2400" b="0" i="0" kern="1200" dirty="0">
                          <a:solidFill>
                            <a:schemeClr val="dk1"/>
                          </a:solidFill>
                          <a:effectLst/>
                          <a:latin typeface="+mn-lt"/>
                          <a:ea typeface="+mn-ea"/>
                          <a:cs typeface="+mn-cs"/>
                        </a:rPr>
                        <a:t>Farklı kaynaklardan elde edilen geçmiş ve değişmeli verileri depolayan bir bilgi sistemidir</a:t>
                      </a:r>
                      <a:endParaRPr lang="tr-TR" sz="2400" dirty="0"/>
                    </a:p>
                  </a:txBody>
                  <a:tcPr/>
                </a:tc>
                <a:extLst>
                  <a:ext uri="{0D108BD9-81ED-4DB2-BD59-A6C34878D82A}">
                    <a16:rowId xmlns:a16="http://schemas.microsoft.com/office/drawing/2014/main" val="3578219765"/>
                  </a:ext>
                </a:extLst>
              </a:tr>
              <a:tr h="631904">
                <a:tc>
                  <a:txBody>
                    <a:bodyPr/>
                    <a:lstStyle/>
                    <a:p>
                      <a:pPr algn="ctr"/>
                      <a:r>
                        <a:rPr lang="tr-TR" sz="2400" b="0" i="0" kern="1200" dirty="0">
                          <a:solidFill>
                            <a:schemeClr val="dk1"/>
                          </a:solidFill>
                          <a:effectLst/>
                          <a:latin typeface="+mn-lt"/>
                          <a:ea typeface="+mn-ea"/>
                          <a:cs typeface="+mn-cs"/>
                        </a:rPr>
                        <a:t>Verileri kaydeder</a:t>
                      </a:r>
                      <a:endParaRPr lang="tr-TR" sz="2400" dirty="0"/>
                    </a:p>
                  </a:txBody>
                  <a:tcPr/>
                </a:tc>
                <a:tc>
                  <a:txBody>
                    <a:bodyPr/>
                    <a:lstStyle/>
                    <a:p>
                      <a:pPr algn="ctr"/>
                      <a:r>
                        <a:rPr lang="tr-TR" sz="2400" b="0" i="0" kern="1200" dirty="0">
                          <a:solidFill>
                            <a:schemeClr val="dk1"/>
                          </a:solidFill>
                          <a:effectLst/>
                          <a:latin typeface="+mn-lt"/>
                          <a:ea typeface="+mn-ea"/>
                          <a:cs typeface="+mn-cs"/>
                        </a:rPr>
                        <a:t>Verileri analiz etmek için tasarlanmıştır</a:t>
                      </a:r>
                      <a:endParaRPr lang="tr-TR" sz="2400" dirty="0"/>
                    </a:p>
                  </a:txBody>
                  <a:tcPr/>
                </a:tc>
                <a:extLst>
                  <a:ext uri="{0D108BD9-81ED-4DB2-BD59-A6C34878D82A}">
                    <a16:rowId xmlns:a16="http://schemas.microsoft.com/office/drawing/2014/main" val="4189726736"/>
                  </a:ext>
                </a:extLst>
              </a:tr>
              <a:tr h="631904">
                <a:tc>
                  <a:txBody>
                    <a:bodyPr/>
                    <a:lstStyle/>
                    <a:p>
                      <a:pPr algn="ctr"/>
                      <a:r>
                        <a:rPr lang="tr-TR" sz="2400" b="0" i="0" kern="1200" dirty="0">
                          <a:solidFill>
                            <a:schemeClr val="dk1"/>
                          </a:solidFill>
                          <a:effectLst/>
                          <a:latin typeface="+mn-lt"/>
                          <a:ea typeface="+mn-ea"/>
                          <a:cs typeface="+mn-cs"/>
                        </a:rPr>
                        <a:t>Uygulamaya yönelik veri toplanır</a:t>
                      </a:r>
                      <a:endParaRPr lang="tr-TR" sz="2400" dirty="0"/>
                    </a:p>
                  </a:txBody>
                  <a:tcPr/>
                </a:tc>
                <a:tc>
                  <a:txBody>
                    <a:bodyPr/>
                    <a:lstStyle/>
                    <a:p>
                      <a:pPr algn="ctr"/>
                      <a:r>
                        <a:rPr lang="tr-TR" sz="2400" b="0" i="0" kern="1200" dirty="0">
                          <a:solidFill>
                            <a:schemeClr val="dk1"/>
                          </a:solidFill>
                          <a:effectLst/>
                          <a:latin typeface="+mn-lt"/>
                          <a:ea typeface="+mn-ea"/>
                          <a:cs typeface="+mn-cs"/>
                        </a:rPr>
                        <a:t>Konuya yönelik veri toplanır</a:t>
                      </a:r>
                      <a:endParaRPr lang="tr-TR" sz="2400" dirty="0"/>
                    </a:p>
                  </a:txBody>
                  <a:tcPr/>
                </a:tc>
                <a:extLst>
                  <a:ext uri="{0D108BD9-81ED-4DB2-BD59-A6C34878D82A}">
                    <a16:rowId xmlns:a16="http://schemas.microsoft.com/office/drawing/2014/main" val="1938957991"/>
                  </a:ext>
                </a:extLst>
              </a:tr>
              <a:tr h="940213">
                <a:tc>
                  <a:txBody>
                    <a:bodyPr/>
                    <a:lstStyle/>
                    <a:p>
                      <a:pPr algn="ctr"/>
                      <a:r>
                        <a:rPr lang="tr-TR" sz="2400" b="0" i="0" kern="1200" dirty="0">
                          <a:solidFill>
                            <a:schemeClr val="dk1"/>
                          </a:solidFill>
                          <a:effectLst/>
                          <a:latin typeface="+mn-lt"/>
                          <a:ea typeface="+mn-ea"/>
                          <a:cs typeface="+mn-cs"/>
                        </a:rPr>
                        <a:t>Çevrimiçi İşlem Gerçekleştirme (OLTP) kullanılır</a:t>
                      </a:r>
                      <a:endParaRPr lang="tr-TR" sz="2400" dirty="0"/>
                    </a:p>
                  </a:txBody>
                  <a:tcPr/>
                </a:tc>
                <a:tc>
                  <a:txBody>
                    <a:bodyPr/>
                    <a:lstStyle/>
                    <a:p>
                      <a:pPr algn="ctr"/>
                      <a:r>
                        <a:rPr lang="tr-TR" sz="2400" b="0" i="0" kern="1200" dirty="0">
                          <a:solidFill>
                            <a:schemeClr val="dk1"/>
                          </a:solidFill>
                          <a:effectLst/>
                          <a:latin typeface="+mn-lt"/>
                          <a:ea typeface="+mn-ea"/>
                          <a:cs typeface="+mn-cs"/>
                        </a:rPr>
                        <a:t>Çevrimiçi Analitik İşleme (OLAP) kullanılır</a:t>
                      </a:r>
                      <a:endParaRPr lang="tr-TR" sz="2400" dirty="0"/>
                    </a:p>
                  </a:txBody>
                  <a:tcPr/>
                </a:tc>
                <a:extLst>
                  <a:ext uri="{0D108BD9-81ED-4DB2-BD59-A6C34878D82A}">
                    <a16:rowId xmlns:a16="http://schemas.microsoft.com/office/drawing/2014/main" val="2809835302"/>
                  </a:ext>
                </a:extLst>
              </a:tr>
              <a:tr h="940213">
                <a:tc>
                  <a:txBody>
                    <a:bodyPr/>
                    <a:lstStyle/>
                    <a:p>
                      <a:pPr algn="ctr"/>
                      <a:r>
                        <a:rPr lang="tr-TR" sz="2400" b="0" i="0" kern="1200" dirty="0">
                          <a:solidFill>
                            <a:schemeClr val="dk1"/>
                          </a:solidFill>
                          <a:effectLst/>
                          <a:latin typeface="+mn-lt"/>
                          <a:ea typeface="+mn-ea"/>
                          <a:cs typeface="+mn-cs"/>
                        </a:rPr>
                        <a:t>Tablolar ve birleştirmeler </a:t>
                      </a:r>
                      <a:r>
                        <a:rPr lang="tr-TR" sz="2400" b="0" i="0" kern="1200" dirty="0" err="1">
                          <a:solidFill>
                            <a:schemeClr val="dk1"/>
                          </a:solidFill>
                          <a:effectLst/>
                          <a:latin typeface="+mn-lt"/>
                          <a:ea typeface="+mn-ea"/>
                          <a:cs typeface="+mn-cs"/>
                        </a:rPr>
                        <a:t>normalize</a:t>
                      </a:r>
                      <a:r>
                        <a:rPr lang="tr-TR" sz="2400" b="0" i="0" kern="1200" dirty="0">
                          <a:solidFill>
                            <a:schemeClr val="dk1"/>
                          </a:solidFill>
                          <a:effectLst/>
                          <a:latin typeface="+mn-lt"/>
                          <a:ea typeface="+mn-ea"/>
                          <a:cs typeface="+mn-cs"/>
                        </a:rPr>
                        <a:t> edildikleri için karışıktır</a:t>
                      </a:r>
                      <a:endParaRPr lang="tr-TR" sz="2400" dirty="0"/>
                    </a:p>
                  </a:txBody>
                  <a:tcPr/>
                </a:tc>
                <a:tc>
                  <a:txBody>
                    <a:bodyPr/>
                    <a:lstStyle/>
                    <a:p>
                      <a:pPr algn="ctr"/>
                      <a:r>
                        <a:rPr lang="tr-TR" sz="2400" b="0" i="0" kern="1200" dirty="0">
                          <a:solidFill>
                            <a:schemeClr val="dk1"/>
                          </a:solidFill>
                          <a:effectLst/>
                          <a:latin typeface="+mn-lt"/>
                          <a:ea typeface="+mn-ea"/>
                          <a:cs typeface="+mn-cs"/>
                        </a:rPr>
                        <a:t>Tablolar ve birleştirmeler </a:t>
                      </a:r>
                      <a:r>
                        <a:rPr lang="tr-TR" sz="2400" b="0" i="0" kern="1200" dirty="0" err="1">
                          <a:solidFill>
                            <a:schemeClr val="dk1"/>
                          </a:solidFill>
                          <a:effectLst/>
                          <a:latin typeface="+mn-lt"/>
                          <a:ea typeface="+mn-ea"/>
                          <a:cs typeface="+mn-cs"/>
                        </a:rPr>
                        <a:t>denormalize</a:t>
                      </a:r>
                      <a:r>
                        <a:rPr lang="tr-TR" sz="2400" b="0" i="0" kern="1200" dirty="0">
                          <a:solidFill>
                            <a:schemeClr val="dk1"/>
                          </a:solidFill>
                          <a:effectLst/>
                          <a:latin typeface="+mn-lt"/>
                          <a:ea typeface="+mn-ea"/>
                          <a:cs typeface="+mn-cs"/>
                        </a:rPr>
                        <a:t> olduğu için kolaydır</a:t>
                      </a:r>
                      <a:endParaRPr lang="tr-TR" sz="2400" dirty="0"/>
                    </a:p>
                  </a:txBody>
                  <a:tcPr/>
                </a:tc>
                <a:extLst>
                  <a:ext uri="{0D108BD9-81ED-4DB2-BD59-A6C34878D82A}">
                    <a16:rowId xmlns:a16="http://schemas.microsoft.com/office/drawing/2014/main" val="651446541"/>
                  </a:ext>
                </a:extLst>
              </a:tr>
              <a:tr h="1358085">
                <a:tc>
                  <a:txBody>
                    <a:bodyPr/>
                    <a:lstStyle/>
                    <a:p>
                      <a:pPr algn="ctr"/>
                      <a:r>
                        <a:rPr lang="tr-TR" sz="2400" b="0" i="0" kern="1200" dirty="0" err="1">
                          <a:solidFill>
                            <a:schemeClr val="dk1"/>
                          </a:solidFill>
                          <a:effectLst/>
                          <a:latin typeface="+mn-lt"/>
                          <a:ea typeface="+mn-ea"/>
                          <a:cs typeface="+mn-cs"/>
                        </a:rPr>
                        <a:t>Veritabanı</a:t>
                      </a:r>
                      <a:r>
                        <a:rPr lang="tr-TR" sz="2400" b="0" i="0" kern="1200" dirty="0">
                          <a:solidFill>
                            <a:schemeClr val="dk1"/>
                          </a:solidFill>
                          <a:effectLst/>
                          <a:latin typeface="+mn-lt"/>
                          <a:ea typeface="+mn-ea"/>
                          <a:cs typeface="+mn-cs"/>
                        </a:rPr>
                        <a:t> tasarlarken ER (</a:t>
                      </a:r>
                      <a:r>
                        <a:rPr lang="tr-TR" sz="2400" b="0" i="0" kern="1200" dirty="0" err="1">
                          <a:solidFill>
                            <a:schemeClr val="dk1"/>
                          </a:solidFill>
                          <a:effectLst/>
                          <a:latin typeface="+mn-lt"/>
                          <a:ea typeface="+mn-ea"/>
                          <a:cs typeface="+mn-cs"/>
                        </a:rPr>
                        <a:t>Entity</a:t>
                      </a:r>
                      <a:r>
                        <a:rPr lang="tr-TR" sz="2400" b="0" i="0" kern="1200" dirty="0">
                          <a:solidFill>
                            <a:schemeClr val="dk1"/>
                          </a:solidFill>
                          <a:effectLst/>
                          <a:latin typeface="+mn-lt"/>
                          <a:ea typeface="+mn-ea"/>
                          <a:cs typeface="+mn-cs"/>
                        </a:rPr>
                        <a:t> </a:t>
                      </a:r>
                      <a:r>
                        <a:rPr lang="tr-TR" sz="2400" b="0" i="0" kern="1200" dirty="0" err="1">
                          <a:solidFill>
                            <a:schemeClr val="dk1"/>
                          </a:solidFill>
                          <a:effectLst/>
                          <a:latin typeface="+mn-lt"/>
                          <a:ea typeface="+mn-ea"/>
                          <a:cs typeface="+mn-cs"/>
                        </a:rPr>
                        <a:t>Relationship</a:t>
                      </a:r>
                      <a:r>
                        <a:rPr lang="tr-TR" sz="2400" b="0" i="0" kern="1200" dirty="0">
                          <a:solidFill>
                            <a:schemeClr val="dk1"/>
                          </a:solidFill>
                          <a:effectLst/>
                          <a:latin typeface="+mn-lt"/>
                          <a:ea typeface="+mn-ea"/>
                          <a:cs typeface="+mn-cs"/>
                        </a:rPr>
                        <a:t> – Varlık İlişkilendirme) modelleme teknikleri kullanılır</a:t>
                      </a:r>
                      <a:endParaRPr lang="tr-TR" sz="2400" dirty="0"/>
                    </a:p>
                  </a:txBody>
                  <a:tcPr/>
                </a:tc>
                <a:tc>
                  <a:txBody>
                    <a:bodyPr/>
                    <a:lstStyle/>
                    <a:p>
                      <a:pPr algn="ctr"/>
                      <a:r>
                        <a:rPr lang="tr-TR" sz="2400" b="0" i="0" kern="1200" dirty="0">
                          <a:solidFill>
                            <a:schemeClr val="dk1"/>
                          </a:solidFill>
                          <a:effectLst/>
                          <a:latin typeface="+mn-lt"/>
                          <a:ea typeface="+mn-ea"/>
                          <a:cs typeface="+mn-cs"/>
                        </a:rPr>
                        <a:t>Veri Ambarı tasarımında veri modelleme teknikleri kullanılır</a:t>
                      </a:r>
                      <a:endParaRPr lang="tr-TR" sz="2400" dirty="0"/>
                    </a:p>
                  </a:txBody>
                  <a:tcPr/>
                </a:tc>
                <a:extLst>
                  <a:ext uri="{0D108BD9-81ED-4DB2-BD59-A6C34878D82A}">
                    <a16:rowId xmlns:a16="http://schemas.microsoft.com/office/drawing/2014/main" val="2727893954"/>
                  </a:ext>
                </a:extLst>
              </a:tr>
            </a:tbl>
          </a:graphicData>
        </a:graphic>
      </p:graphicFrame>
    </p:spTree>
    <p:extLst>
      <p:ext uri="{BB962C8B-B14F-4D97-AF65-F5344CB8AC3E}">
        <p14:creationId xmlns:p14="http://schemas.microsoft.com/office/powerpoint/2010/main" val="1650770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Ambarlarının Evrimi: </a:t>
            </a:r>
            <a:br>
              <a:rPr lang="tr-TR" sz="3600" b="1" dirty="0">
                <a:solidFill>
                  <a:srgbClr val="03579D"/>
                </a:solidFill>
                <a:latin typeface="+mn-lt"/>
              </a:rPr>
            </a:br>
            <a:r>
              <a:rPr lang="tr-TR" sz="3600" b="1" dirty="0">
                <a:solidFill>
                  <a:srgbClr val="03579D"/>
                </a:solidFill>
                <a:latin typeface="+mn-lt"/>
              </a:rPr>
              <a:t>Veri Analizinden Yapay Zekâ ve Makine Öğrenimine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ambarları daha verimli hâle geldikçe, geleneksel iş zekâsı platformlarını destekleyen bilgi depolarından </a:t>
            </a:r>
            <a:r>
              <a:rPr lang="tr-TR" dirty="0" err="1">
                <a:solidFill>
                  <a:srgbClr val="03579D"/>
                </a:solidFill>
              </a:rPr>
              <a:t>operasyonel</a:t>
            </a:r>
            <a:r>
              <a:rPr lang="tr-TR" dirty="0">
                <a:solidFill>
                  <a:srgbClr val="03579D"/>
                </a:solidFill>
              </a:rPr>
              <a:t> analitik ve performans yönetimi gibi çok çeşitli uygulama yazılımlarını destekleyen geniş analitik altyapılarına doğru </a:t>
            </a:r>
            <a:r>
              <a:rPr lang="tr-TR" dirty="0" err="1">
                <a:solidFill>
                  <a:srgbClr val="03579D"/>
                </a:solidFill>
              </a:rPr>
              <a:t>evrildiler</a:t>
            </a:r>
            <a:r>
              <a:rPr lang="tr-TR" dirty="0">
                <a:solidFill>
                  <a:srgbClr val="03579D"/>
                </a:solidFill>
              </a:rPr>
              <a:t>. Bu beş adımın her birini desteklemek için, artan çeşitlilikte veri setleri gerekiyordu. Özellikle son üç adım, daha geniş yelpazede veri ve analitik becerileri için zorunluluktur.</a:t>
            </a:r>
          </a:p>
        </p:txBody>
      </p:sp>
      <p:graphicFrame>
        <p:nvGraphicFramePr>
          <p:cNvPr id="4" name="Tablo 3">
            <a:extLst>
              <a:ext uri="{FF2B5EF4-FFF2-40B4-BE49-F238E27FC236}">
                <a16:creationId xmlns:a16="http://schemas.microsoft.com/office/drawing/2014/main" id="{7B392058-7251-419D-AD1B-E219012B2AF5}"/>
              </a:ext>
            </a:extLst>
          </p:cNvPr>
          <p:cNvGraphicFramePr>
            <a:graphicFrameLocks noGrp="1"/>
          </p:cNvGraphicFramePr>
          <p:nvPr>
            <p:extLst>
              <p:ext uri="{D42A27DB-BD31-4B8C-83A1-F6EECF244321}">
                <p14:modId xmlns:p14="http://schemas.microsoft.com/office/powerpoint/2010/main" val="511591963"/>
              </p:ext>
            </p:extLst>
          </p:nvPr>
        </p:nvGraphicFramePr>
        <p:xfrm>
          <a:off x="170447" y="4037400"/>
          <a:ext cx="11851106" cy="2455474"/>
        </p:xfrm>
        <a:graphic>
          <a:graphicData uri="http://schemas.openxmlformats.org/drawingml/2006/table">
            <a:tbl>
              <a:tblPr/>
              <a:tblGrid>
                <a:gridCol w="818752">
                  <a:extLst>
                    <a:ext uri="{9D8B030D-6E8A-4147-A177-3AD203B41FA5}">
                      <a16:colId xmlns:a16="http://schemas.microsoft.com/office/drawing/2014/main" val="2505594475"/>
                    </a:ext>
                  </a:extLst>
                </a:gridCol>
                <a:gridCol w="4995784">
                  <a:extLst>
                    <a:ext uri="{9D8B030D-6E8A-4147-A177-3AD203B41FA5}">
                      <a16:colId xmlns:a16="http://schemas.microsoft.com/office/drawing/2014/main" val="276928011"/>
                    </a:ext>
                  </a:extLst>
                </a:gridCol>
                <a:gridCol w="6036570">
                  <a:extLst>
                    <a:ext uri="{9D8B030D-6E8A-4147-A177-3AD203B41FA5}">
                      <a16:colId xmlns:a16="http://schemas.microsoft.com/office/drawing/2014/main" val="2777245516"/>
                    </a:ext>
                  </a:extLst>
                </a:gridCol>
              </a:tblGrid>
              <a:tr h="224980">
                <a:tc>
                  <a:txBody>
                    <a:bodyPr/>
                    <a:lstStyle/>
                    <a:p>
                      <a:pPr algn="l"/>
                      <a:r>
                        <a:rPr lang="tr-TR" sz="1600" u="none" dirty="0">
                          <a:effectLst/>
                        </a:rPr>
                        <a:t>Adım</a:t>
                      </a:r>
                    </a:p>
                  </a:txBody>
                  <a:tcPr marL="36261" marR="36261" marT="18131" marB="18131" anchor="ctr">
                    <a:lnL>
                      <a:noFill/>
                    </a:lnL>
                    <a:lnR>
                      <a:noFill/>
                    </a:lnR>
                    <a:lnT>
                      <a:noFill/>
                    </a:lnT>
                    <a:lnB>
                      <a:noFill/>
                    </a:lnB>
                    <a:solidFill>
                      <a:srgbClr val="FBF9F8"/>
                    </a:solidFill>
                  </a:tcPr>
                </a:tc>
                <a:tc>
                  <a:txBody>
                    <a:bodyPr/>
                    <a:lstStyle/>
                    <a:p>
                      <a:pPr algn="l"/>
                      <a:r>
                        <a:rPr lang="tr-TR" sz="1600" u="none">
                          <a:effectLst/>
                        </a:rPr>
                        <a:t>Beceri</a:t>
                      </a:r>
                    </a:p>
                  </a:txBody>
                  <a:tcPr marL="36261" marR="36261" marT="18131" marB="18131" anchor="ctr">
                    <a:lnL>
                      <a:noFill/>
                    </a:lnL>
                    <a:lnR>
                      <a:noFill/>
                    </a:lnR>
                    <a:lnT>
                      <a:noFill/>
                    </a:lnT>
                    <a:lnB>
                      <a:noFill/>
                    </a:lnB>
                    <a:solidFill>
                      <a:srgbClr val="FBF9F8"/>
                    </a:solidFill>
                  </a:tcPr>
                </a:tc>
                <a:tc>
                  <a:txBody>
                    <a:bodyPr/>
                    <a:lstStyle/>
                    <a:p>
                      <a:pPr algn="l"/>
                      <a:r>
                        <a:rPr lang="tr-TR" sz="1600" u="none">
                          <a:effectLst/>
                        </a:rPr>
                        <a:t>İş Değeri</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3414659450"/>
                  </a:ext>
                </a:extLst>
              </a:tr>
              <a:tr h="423693">
                <a:tc>
                  <a:txBody>
                    <a:bodyPr/>
                    <a:lstStyle/>
                    <a:p>
                      <a:r>
                        <a:rPr lang="tr-TR" sz="1600" u="none" dirty="0">
                          <a:solidFill>
                            <a:srgbClr val="161513"/>
                          </a:solidFill>
                          <a:effectLst/>
                        </a:rPr>
                        <a:t>1</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İşlem raporlama</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İş performansının anlık görüntülerini oluşturmak için ilişkisel bilgiler sağlar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3742822767"/>
                  </a:ext>
                </a:extLst>
              </a:tr>
              <a:tr h="423693">
                <a:tc>
                  <a:txBody>
                    <a:bodyPr/>
                    <a:lstStyle/>
                    <a:p>
                      <a:r>
                        <a:rPr lang="tr-TR" sz="1600" u="none">
                          <a:solidFill>
                            <a:srgbClr val="161513"/>
                          </a:solidFill>
                          <a:effectLst/>
                        </a:rPr>
                        <a:t>2</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Kesit alma, geçici sorgu, iş zekâsı araçları</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Daha derin içgörüler ve daha güçlü analizler için becerileri genişletir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21069202"/>
                  </a:ext>
                </a:extLst>
              </a:tr>
              <a:tr h="423693">
                <a:tc>
                  <a:txBody>
                    <a:bodyPr/>
                    <a:lstStyle/>
                    <a:p>
                      <a:r>
                        <a:rPr lang="tr-TR" sz="1600" u="none">
                          <a:solidFill>
                            <a:srgbClr val="161513"/>
                          </a:solidFill>
                          <a:effectLst/>
                        </a:rPr>
                        <a:t>3</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Gelecekteki performansı tahmin etme (veri madenciliği)</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Görselleştirmeler ve ileriye dönük iş zekâsı geliştirir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3826072121"/>
                  </a:ext>
                </a:extLst>
              </a:tr>
              <a:tr h="423693">
                <a:tc>
                  <a:txBody>
                    <a:bodyPr/>
                    <a:lstStyle/>
                    <a:p>
                      <a:r>
                        <a:rPr lang="tr-TR" sz="1600" u="none">
                          <a:solidFill>
                            <a:srgbClr val="161513"/>
                          </a:solidFill>
                          <a:effectLst/>
                        </a:rPr>
                        <a:t>4</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Taktik analiz (mekânsal, istatistik)</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Pratik kararları daha kapsamlı analizlere dayalı olarak desteklemek için “olasılık” senaryoları sunar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2442271785"/>
                  </a:ext>
                </a:extLst>
              </a:tr>
              <a:tr h="224980">
                <a:tc>
                  <a:txBody>
                    <a:bodyPr/>
                    <a:lstStyle/>
                    <a:p>
                      <a:r>
                        <a:rPr lang="tr-TR" sz="1600" u="none">
                          <a:solidFill>
                            <a:srgbClr val="161513"/>
                          </a:solidFill>
                          <a:effectLst/>
                        </a:rPr>
                        <a:t>5</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Aylarca, hatta yıllarca kaydedilen verileri depolar</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Verileri yalnızca haftalar veya aylar boyunca saklar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785183325"/>
                  </a:ext>
                </a:extLst>
              </a:tr>
            </a:tbl>
          </a:graphicData>
        </a:graphic>
      </p:graphicFrame>
    </p:spTree>
    <p:extLst>
      <p:ext uri="{BB962C8B-B14F-4D97-AF65-F5344CB8AC3E}">
        <p14:creationId xmlns:p14="http://schemas.microsoft.com/office/powerpoint/2010/main" val="1164082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spTree>
    <p:extLst>
      <p:ext uri="{BB962C8B-B14F-4D97-AF65-F5344CB8AC3E}">
        <p14:creationId xmlns:p14="http://schemas.microsoft.com/office/powerpoint/2010/main" val="104686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Analizi Kavramı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İş Analizi : İşlerin kısa sürede ve ekonomik olarak yerine getirilmesi için bilgilerin sistemli olarak toplanıp analiz edilmesidir. Bir kurumda işleri bilimsel yöntemlerle doğru ve etkin biçimde inceleyen bir tekniktir. Bir kurumun mevcut durumunu anlamak, Kurumun yapısını, temel prensiplerini ve işlemlerini anlamak, Kurumun hedeflerini gerçekleştirmesini sağlayan çözümler sunmak…</a:t>
            </a:r>
          </a:p>
          <a:p>
            <a:pPr algn="just"/>
            <a:r>
              <a:rPr lang="tr-TR" dirty="0">
                <a:solidFill>
                  <a:srgbClr val="03579D"/>
                </a:solidFill>
              </a:rPr>
              <a:t>İş Analizinin Faydaları : İnsan Gücü Planlaması, Personel Tedarik ve Seçimi, Eğitim ve Geliştirme, İş Değerlendirme, Ücretlendirme, Performans Değerlendirme, İş Güvenliği, Çalışma İlişkileri</a:t>
            </a:r>
          </a:p>
          <a:p>
            <a:pPr algn="just"/>
            <a:r>
              <a:rPr lang="tr-TR" dirty="0">
                <a:solidFill>
                  <a:srgbClr val="03579D"/>
                </a:solidFill>
              </a:rPr>
              <a:t>İş Analizi Yöntemleri : Gözlem, Anket, Görüşme</a:t>
            </a:r>
          </a:p>
        </p:txBody>
      </p:sp>
    </p:spTree>
    <p:extLst>
      <p:ext uri="{BB962C8B-B14F-4D97-AF65-F5344CB8AC3E}">
        <p14:creationId xmlns:p14="http://schemas.microsoft.com/office/powerpoint/2010/main" val="1761850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Neden İş Analizi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Çalışanın, fiziksel ve zihinsel yetenekleri?</a:t>
            </a:r>
          </a:p>
          <a:p>
            <a:r>
              <a:rPr lang="tr-TR" dirty="0">
                <a:solidFill>
                  <a:srgbClr val="03579D"/>
                </a:solidFill>
              </a:rPr>
              <a:t>İş ne zaman tamamlanmalıdır?</a:t>
            </a:r>
          </a:p>
          <a:p>
            <a:r>
              <a:rPr lang="tr-TR" dirty="0">
                <a:solidFill>
                  <a:srgbClr val="03579D"/>
                </a:solidFill>
              </a:rPr>
              <a:t>İş nerede tamamlanmalıdır?</a:t>
            </a:r>
          </a:p>
          <a:p>
            <a:r>
              <a:rPr lang="tr-TR" dirty="0">
                <a:solidFill>
                  <a:srgbClr val="03579D"/>
                </a:solidFill>
              </a:rPr>
              <a:t>Çalışan işi nasıl yapmalıdır?</a:t>
            </a:r>
          </a:p>
          <a:p>
            <a:r>
              <a:rPr lang="tr-TR" dirty="0">
                <a:solidFill>
                  <a:srgbClr val="03579D"/>
                </a:solidFill>
              </a:rPr>
              <a:t>İş niçin yapılmaktadır?</a:t>
            </a:r>
          </a:p>
          <a:p>
            <a:r>
              <a:rPr lang="tr-TR" dirty="0">
                <a:solidFill>
                  <a:srgbClr val="03579D"/>
                </a:solidFill>
              </a:rPr>
              <a:t>Ne gibi niteliklere ihtiyaç vardır</a:t>
            </a:r>
          </a:p>
        </p:txBody>
      </p:sp>
    </p:spTree>
    <p:extLst>
      <p:ext uri="{BB962C8B-B14F-4D97-AF65-F5344CB8AC3E}">
        <p14:creationId xmlns:p14="http://schemas.microsoft.com/office/powerpoint/2010/main" val="3817117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Analizi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B5B93176-7DFD-47F6-9D54-26D7597EF91A}"/>
              </a:ext>
            </a:extLst>
          </p:cNvPr>
          <p:cNvPicPr>
            <a:picLocks noChangeAspect="1"/>
          </p:cNvPicPr>
          <p:nvPr/>
        </p:nvPicPr>
        <p:blipFill>
          <a:blip r:embed="rId2"/>
          <a:stretch>
            <a:fillRect/>
          </a:stretch>
        </p:blipFill>
        <p:spPr>
          <a:xfrm>
            <a:off x="1459506" y="1873823"/>
            <a:ext cx="9514626" cy="3110354"/>
          </a:xfrm>
          <a:prstGeom prst="rect">
            <a:avLst/>
          </a:prstGeom>
        </p:spPr>
      </p:pic>
    </p:spTree>
    <p:extLst>
      <p:ext uri="{BB962C8B-B14F-4D97-AF65-F5344CB8AC3E}">
        <p14:creationId xmlns:p14="http://schemas.microsoft.com/office/powerpoint/2010/main" val="3899302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Analisti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Analitik Düşünme,</a:t>
            </a:r>
          </a:p>
          <a:p>
            <a:r>
              <a:rPr lang="tr-TR" dirty="0">
                <a:solidFill>
                  <a:srgbClr val="03579D"/>
                </a:solidFill>
              </a:rPr>
              <a:t>İş Bilgisi,</a:t>
            </a:r>
          </a:p>
          <a:p>
            <a:r>
              <a:rPr lang="tr-TR" dirty="0">
                <a:solidFill>
                  <a:srgbClr val="03579D"/>
                </a:solidFill>
              </a:rPr>
              <a:t>İletişim Yeteneği,</a:t>
            </a:r>
          </a:p>
          <a:p>
            <a:r>
              <a:rPr lang="tr-TR" dirty="0">
                <a:solidFill>
                  <a:srgbClr val="03579D"/>
                </a:solidFill>
              </a:rPr>
              <a:t>Etkileşim Yetenekleri,</a:t>
            </a:r>
          </a:p>
          <a:p>
            <a:r>
              <a:rPr lang="tr-TR" dirty="0">
                <a:solidFill>
                  <a:srgbClr val="03579D"/>
                </a:solidFill>
              </a:rPr>
              <a:t>Teknoloji Bilgisi.</a:t>
            </a:r>
          </a:p>
        </p:txBody>
      </p:sp>
    </p:spTree>
    <p:extLst>
      <p:ext uri="{BB962C8B-B14F-4D97-AF65-F5344CB8AC3E}">
        <p14:creationId xmlns:p14="http://schemas.microsoft.com/office/powerpoint/2010/main" val="3734875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(BI – Business </a:t>
            </a:r>
            <a:r>
              <a:rPr lang="tr-TR" sz="3600" b="1" dirty="0" err="1">
                <a:solidFill>
                  <a:srgbClr val="03579D"/>
                </a:solidFill>
                <a:latin typeface="+mn-lt"/>
              </a:rPr>
              <a:t>Intelligence</a:t>
            </a:r>
            <a:r>
              <a:rPr lang="tr-TR" sz="3600" b="1" dirty="0">
                <a:solidFill>
                  <a:srgbClr val="03579D"/>
                </a:solidFill>
                <a:latin typeface="+mn-lt"/>
              </a:rPr>
              <a:t>) Kavramı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İş zekası ham veriyi anlamlı ve kullanışlı bilgiye dönüştüren mimarilerin ve teknolojilerin bir kümesidir.</a:t>
            </a:r>
          </a:p>
          <a:p>
            <a:pPr algn="just"/>
            <a:r>
              <a:rPr lang="tr-TR" dirty="0">
                <a:solidFill>
                  <a:srgbClr val="03579D"/>
                </a:solidFill>
              </a:rPr>
              <a:t>İş zekası araçları, kullanıcılara işletmenin durumu hakkında ayrıntılı bilgi sağlamak için veri setlerine erişir ve analiz eder.</a:t>
            </a:r>
          </a:p>
          <a:p>
            <a:pPr algn="just"/>
            <a:r>
              <a:rPr lang="tr-TR" dirty="0">
                <a:solidFill>
                  <a:srgbClr val="03579D"/>
                </a:solidFill>
              </a:rPr>
              <a:t>İş Zekasının Önemi: Yeni müşteri anlayışı kazanma, Gelişmiş </a:t>
            </a:r>
            <a:r>
              <a:rPr lang="tr-TR" dirty="0" err="1">
                <a:solidFill>
                  <a:srgbClr val="03579D"/>
                </a:solidFill>
              </a:rPr>
              <a:t>görünürlülük</a:t>
            </a:r>
            <a:r>
              <a:rPr lang="tr-TR" dirty="0">
                <a:solidFill>
                  <a:srgbClr val="03579D"/>
                </a:solidFill>
              </a:rPr>
              <a:t>, Eyleme geçirilebilir bilgi, Verimliliğin iyileştirilmesi, Satış analizi, Gerçek zamanlı veriler, Rekabet avantajı, </a:t>
            </a:r>
          </a:p>
        </p:txBody>
      </p:sp>
    </p:spTree>
    <p:extLst>
      <p:ext uri="{BB962C8B-B14F-4D97-AF65-F5344CB8AC3E}">
        <p14:creationId xmlns:p14="http://schemas.microsoft.com/office/powerpoint/2010/main" val="3826749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EA1E575-4834-4931-BEB4-6F036AC05ADB}"/>
              </a:ext>
            </a:extLst>
          </p:cNvPr>
          <p:cNvPicPr>
            <a:picLocks noChangeAspect="1"/>
          </p:cNvPicPr>
          <p:nvPr/>
        </p:nvPicPr>
        <p:blipFill>
          <a:blip r:embed="rId2"/>
          <a:stretch>
            <a:fillRect/>
          </a:stretch>
        </p:blipFill>
        <p:spPr>
          <a:xfrm>
            <a:off x="665654" y="1189412"/>
            <a:ext cx="11145345" cy="5505126"/>
          </a:xfrm>
          <a:prstGeom prst="rect">
            <a:avLst/>
          </a:prstGeom>
        </p:spPr>
      </p:pic>
    </p:spTree>
    <p:extLst>
      <p:ext uri="{BB962C8B-B14F-4D97-AF65-F5344CB8AC3E}">
        <p14:creationId xmlns:p14="http://schemas.microsoft.com/office/powerpoint/2010/main" val="839161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Bileşenleri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Raporlar, </a:t>
            </a:r>
          </a:p>
          <a:p>
            <a:r>
              <a:rPr lang="tr-TR" dirty="0">
                <a:solidFill>
                  <a:srgbClr val="03579D"/>
                </a:solidFill>
              </a:rPr>
              <a:t>Özetler, </a:t>
            </a:r>
          </a:p>
          <a:p>
            <a:r>
              <a:rPr lang="tr-TR" dirty="0">
                <a:solidFill>
                  <a:srgbClr val="03579D"/>
                </a:solidFill>
              </a:rPr>
              <a:t>Gösterge tabloları, </a:t>
            </a:r>
          </a:p>
          <a:p>
            <a:r>
              <a:rPr lang="tr-TR" dirty="0">
                <a:solidFill>
                  <a:srgbClr val="03579D"/>
                </a:solidFill>
              </a:rPr>
              <a:t>Grafikler, </a:t>
            </a:r>
          </a:p>
          <a:p>
            <a:r>
              <a:rPr lang="tr-TR" dirty="0">
                <a:solidFill>
                  <a:srgbClr val="03579D"/>
                </a:solidFill>
              </a:rPr>
              <a:t>Çizelgeler, </a:t>
            </a:r>
          </a:p>
          <a:p>
            <a:r>
              <a:rPr lang="tr-TR" dirty="0">
                <a:solidFill>
                  <a:srgbClr val="03579D"/>
                </a:solidFill>
              </a:rPr>
              <a:t>Haritalar, </a:t>
            </a:r>
          </a:p>
        </p:txBody>
      </p:sp>
    </p:spTree>
    <p:extLst>
      <p:ext uri="{BB962C8B-B14F-4D97-AF65-F5344CB8AC3E}">
        <p14:creationId xmlns:p14="http://schemas.microsoft.com/office/powerpoint/2010/main" val="774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en-US" sz="3600" b="1" dirty="0">
                <a:solidFill>
                  <a:srgbClr val="03579D"/>
                </a:solidFill>
                <a:latin typeface="+mn-lt"/>
              </a:rPr>
              <a:t>Ver</a:t>
            </a:r>
            <a:r>
              <a:rPr lang="tr-TR" sz="3600" b="1" dirty="0">
                <a:solidFill>
                  <a:srgbClr val="03579D"/>
                </a:solidFill>
                <a:latin typeface="+mn-lt"/>
              </a:rPr>
              <a:t>i Modelle</a:t>
            </a:r>
            <a:r>
              <a:rPr lang="en-US" sz="3600" b="1" dirty="0" err="1">
                <a:solidFill>
                  <a:srgbClr val="03579D"/>
                </a:solidFill>
                <a:latin typeface="+mn-lt"/>
              </a:rPr>
              <a:t>ri</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r>
              <a:rPr lang="tr-TR" b="1" dirty="0" err="1">
                <a:solidFill>
                  <a:srgbClr val="03579D"/>
                </a:solidFill>
              </a:rPr>
              <a:t>Sıradüzensel</a:t>
            </a:r>
            <a:r>
              <a:rPr lang="tr-TR" b="1" dirty="0">
                <a:solidFill>
                  <a:srgbClr val="03579D"/>
                </a:solidFill>
              </a:rPr>
              <a:t> Veri Modeli (Hiyerarşik Veri Modeli)</a:t>
            </a:r>
            <a:endParaRPr lang="en-US" b="1" dirty="0">
              <a:solidFill>
                <a:srgbClr val="03579D"/>
              </a:solidFill>
            </a:endParaRPr>
          </a:p>
          <a:p>
            <a:endParaRPr lang="en-US" b="1" dirty="0">
              <a:solidFill>
                <a:srgbClr val="03579D"/>
              </a:solidFill>
            </a:endParaRPr>
          </a:p>
          <a:p>
            <a:endParaRPr lang="en-US" b="1" dirty="0">
              <a:solidFill>
                <a:srgbClr val="03579D"/>
              </a:solidFill>
            </a:endParaRPr>
          </a:p>
          <a:p>
            <a:endParaRPr lang="tr-TR" b="1" dirty="0">
              <a:solidFill>
                <a:srgbClr val="03579D"/>
              </a:solidFill>
            </a:endParaRPr>
          </a:p>
          <a:p>
            <a:endParaRPr lang="en-US" b="1" dirty="0">
              <a:solidFill>
                <a:srgbClr val="03579D"/>
              </a:solidFill>
            </a:endParaRPr>
          </a:p>
          <a:p>
            <a:r>
              <a:rPr lang="tr-TR" b="1" dirty="0">
                <a:solidFill>
                  <a:srgbClr val="03579D"/>
                </a:solidFill>
              </a:rPr>
              <a:t>Ağ Veri Modeli</a:t>
            </a:r>
          </a:p>
        </p:txBody>
      </p:sp>
      <p:sp>
        <p:nvSpPr>
          <p:cNvPr id="4" name="İçerik Yer Tutucusu 2">
            <a:extLst>
              <a:ext uri="{FF2B5EF4-FFF2-40B4-BE49-F238E27FC236}">
                <a16:creationId xmlns:a16="http://schemas.microsoft.com/office/drawing/2014/main" id="{7F81DD09-9A2A-4E27-97E9-628619D3E6C8}"/>
              </a:ext>
            </a:extLst>
          </p:cNvPr>
          <p:cNvSpPr txBox="1">
            <a:spLocks/>
          </p:cNvSpPr>
          <p:nvPr/>
        </p:nvSpPr>
        <p:spPr>
          <a:xfrm>
            <a:off x="6270171"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dirty="0">
                <a:solidFill>
                  <a:srgbClr val="03579D"/>
                </a:solidFill>
              </a:rPr>
              <a:t>İlişkisel Veri Modeli</a:t>
            </a:r>
          </a:p>
          <a:p>
            <a:endParaRPr lang="en-US" b="1" dirty="0">
              <a:solidFill>
                <a:srgbClr val="03579D"/>
              </a:solidFill>
            </a:endParaRPr>
          </a:p>
          <a:p>
            <a:endParaRPr lang="en-US" b="1" dirty="0">
              <a:solidFill>
                <a:srgbClr val="03579D"/>
              </a:solidFill>
            </a:endParaRPr>
          </a:p>
          <a:p>
            <a:endParaRPr lang="en-US" b="1" dirty="0">
              <a:solidFill>
                <a:srgbClr val="03579D"/>
              </a:solidFill>
            </a:endParaRPr>
          </a:p>
          <a:p>
            <a:endParaRPr lang="en-US" b="1" dirty="0">
              <a:solidFill>
                <a:srgbClr val="03579D"/>
              </a:solidFill>
            </a:endParaRPr>
          </a:p>
          <a:p>
            <a:r>
              <a:rPr lang="tr-TR" b="1" dirty="0">
                <a:solidFill>
                  <a:srgbClr val="03579D"/>
                </a:solidFill>
              </a:rPr>
              <a:t>Nesne Yönelik Veri Modeli</a:t>
            </a:r>
          </a:p>
        </p:txBody>
      </p:sp>
      <p:pic>
        <p:nvPicPr>
          <p:cNvPr id="6" name="Resim 5">
            <a:extLst>
              <a:ext uri="{FF2B5EF4-FFF2-40B4-BE49-F238E27FC236}">
                <a16:creationId xmlns:a16="http://schemas.microsoft.com/office/drawing/2014/main" id="{439478E9-DFDD-4C08-8638-131C6FD294FA}"/>
              </a:ext>
            </a:extLst>
          </p:cNvPr>
          <p:cNvPicPr>
            <a:picLocks noChangeAspect="1"/>
          </p:cNvPicPr>
          <p:nvPr/>
        </p:nvPicPr>
        <p:blipFill>
          <a:blip r:embed="rId3"/>
          <a:stretch>
            <a:fillRect/>
          </a:stretch>
        </p:blipFill>
        <p:spPr>
          <a:xfrm>
            <a:off x="1073320" y="2301205"/>
            <a:ext cx="4058216" cy="1471818"/>
          </a:xfrm>
          <a:prstGeom prst="rect">
            <a:avLst/>
          </a:prstGeom>
        </p:spPr>
      </p:pic>
      <p:pic>
        <p:nvPicPr>
          <p:cNvPr id="8" name="Resim 7">
            <a:extLst>
              <a:ext uri="{FF2B5EF4-FFF2-40B4-BE49-F238E27FC236}">
                <a16:creationId xmlns:a16="http://schemas.microsoft.com/office/drawing/2014/main" id="{5DF2586A-D825-4C44-99C8-A1C9EAD02A4A}"/>
              </a:ext>
            </a:extLst>
          </p:cNvPr>
          <p:cNvPicPr>
            <a:picLocks noChangeAspect="1"/>
          </p:cNvPicPr>
          <p:nvPr/>
        </p:nvPicPr>
        <p:blipFill>
          <a:blip r:embed="rId4"/>
          <a:stretch>
            <a:fillRect/>
          </a:stretch>
        </p:blipFill>
        <p:spPr>
          <a:xfrm>
            <a:off x="1673479" y="4894635"/>
            <a:ext cx="2857899" cy="1233660"/>
          </a:xfrm>
          <a:prstGeom prst="rect">
            <a:avLst/>
          </a:prstGeom>
        </p:spPr>
      </p:pic>
      <p:pic>
        <p:nvPicPr>
          <p:cNvPr id="10" name="Resim 9">
            <a:extLst>
              <a:ext uri="{FF2B5EF4-FFF2-40B4-BE49-F238E27FC236}">
                <a16:creationId xmlns:a16="http://schemas.microsoft.com/office/drawing/2014/main" id="{477D0CA3-1C7F-4C92-AEE1-39FE2A9E915C}"/>
              </a:ext>
            </a:extLst>
          </p:cNvPr>
          <p:cNvPicPr>
            <a:picLocks noChangeAspect="1"/>
          </p:cNvPicPr>
          <p:nvPr/>
        </p:nvPicPr>
        <p:blipFill>
          <a:blip r:embed="rId5"/>
          <a:stretch>
            <a:fillRect/>
          </a:stretch>
        </p:blipFill>
        <p:spPr>
          <a:xfrm>
            <a:off x="6528770" y="1612591"/>
            <a:ext cx="3967716" cy="2138661"/>
          </a:xfrm>
          <a:prstGeom prst="rect">
            <a:avLst/>
          </a:prstGeom>
        </p:spPr>
      </p:pic>
      <p:pic>
        <p:nvPicPr>
          <p:cNvPr id="12" name="Resim 11">
            <a:extLst>
              <a:ext uri="{FF2B5EF4-FFF2-40B4-BE49-F238E27FC236}">
                <a16:creationId xmlns:a16="http://schemas.microsoft.com/office/drawing/2014/main" id="{F2CD3442-20A3-4700-8934-D1DD15C175D1}"/>
              </a:ext>
            </a:extLst>
          </p:cNvPr>
          <p:cNvPicPr>
            <a:picLocks noChangeAspect="1"/>
          </p:cNvPicPr>
          <p:nvPr/>
        </p:nvPicPr>
        <p:blipFill>
          <a:blip r:embed="rId6"/>
          <a:stretch>
            <a:fillRect/>
          </a:stretch>
        </p:blipFill>
        <p:spPr>
          <a:xfrm>
            <a:off x="7157508" y="4414755"/>
            <a:ext cx="2710241" cy="2400635"/>
          </a:xfrm>
          <a:prstGeom prst="rect">
            <a:avLst/>
          </a:prstGeom>
        </p:spPr>
      </p:pic>
    </p:spTree>
    <p:extLst>
      <p:ext uri="{BB962C8B-B14F-4D97-AF65-F5344CB8AC3E}">
        <p14:creationId xmlns:p14="http://schemas.microsoft.com/office/powerpoint/2010/main" val="3654848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Sistemlerinin Avantaj ve Dezavantajları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Avantajlar : Verimliliği, </a:t>
            </a:r>
            <a:r>
              <a:rPr lang="tr-TR" dirty="0" err="1">
                <a:solidFill>
                  <a:srgbClr val="03579D"/>
                </a:solidFill>
              </a:rPr>
              <a:t>görünürlülüğü</a:t>
            </a:r>
            <a:r>
              <a:rPr lang="tr-TR" dirty="0">
                <a:solidFill>
                  <a:srgbClr val="03579D"/>
                </a:solidFill>
              </a:rPr>
              <a:t>, sorumluluğu arttırır. Genel bir bakış sunar. İş süreçlerinin kolaylaştırır. Kolay analitik çözümler sunar. </a:t>
            </a:r>
          </a:p>
          <a:p>
            <a:r>
              <a:rPr lang="tr-TR" dirty="0">
                <a:solidFill>
                  <a:srgbClr val="03579D"/>
                </a:solidFill>
              </a:rPr>
              <a:t>Dezavantajlar : Maliyet, karmaşıklık, sınırlı kullanım, zaman alan bir süreç.</a:t>
            </a:r>
          </a:p>
        </p:txBody>
      </p:sp>
    </p:spTree>
    <p:extLst>
      <p:ext uri="{BB962C8B-B14F-4D97-AF65-F5344CB8AC3E}">
        <p14:creationId xmlns:p14="http://schemas.microsoft.com/office/powerpoint/2010/main" val="1106970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Sistemlerinin Kullanıcıları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Profesyonel veri analistleri, Bilişim teknolojileri kullanıcıları, Şirket CEO’ları, İşletme kullanıcıları, </a:t>
            </a:r>
          </a:p>
        </p:txBody>
      </p:sp>
    </p:spTree>
    <p:extLst>
      <p:ext uri="{BB962C8B-B14F-4D97-AF65-F5344CB8AC3E}">
        <p14:creationId xmlns:p14="http://schemas.microsoft.com/office/powerpoint/2010/main" val="1952068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Büyük ölçekli veriler arasında «değeri olan» bir bilgiyi elde etme işidir.</a:t>
            </a:r>
          </a:p>
          <a:p>
            <a:pPr algn="just"/>
            <a:r>
              <a:rPr lang="tr-TR" dirty="0">
                <a:solidFill>
                  <a:srgbClr val="03579D"/>
                </a:solidFill>
              </a:rPr>
              <a:t>Kurumlarda biriken veri içerisinden kurum için yararlı olanlarını bulup ortaya çıkarma işlemine veri madenciliği adı verilmektedir.</a:t>
            </a:r>
          </a:p>
          <a:p>
            <a:pPr algn="just"/>
            <a:r>
              <a:rPr lang="tr-TR" dirty="0">
                <a:solidFill>
                  <a:srgbClr val="03579D"/>
                </a:solidFill>
              </a:rPr>
              <a:t>Veri madenciliği bir kurumda üretilen tüm verilerin belirli yöntemler kullanarak var olan ya da gelecekte ortaya çıkabilecek gizli bilgiyi su yüzüne çıkarma süreci olarak değerlendirilebilir.</a:t>
            </a:r>
          </a:p>
          <a:p>
            <a:pPr algn="just"/>
            <a:r>
              <a:rPr lang="tr-TR" dirty="0">
                <a:solidFill>
                  <a:srgbClr val="03579D"/>
                </a:solidFill>
              </a:rPr>
              <a:t>İstatistiksel Yöntemler, düzenlenmiş ve çoğunlukla özet veriler üzerinde çalıştırılır. Veri madenciliği, milyonlarca ve hatta milyarlarca veri ve çok daha fazla değişken ile ilgilenir.</a:t>
            </a:r>
          </a:p>
          <a:p>
            <a:pPr algn="just"/>
            <a:r>
              <a:rPr lang="tr-TR" dirty="0">
                <a:solidFill>
                  <a:srgbClr val="03579D"/>
                </a:solidFill>
              </a:rPr>
              <a:t>Uygulama Alanları : Pazarlama, Bankacılık, Sağlık, Sigortacılık, E-Ticaret..</a:t>
            </a:r>
          </a:p>
        </p:txBody>
      </p:sp>
    </p:spTree>
    <p:extLst>
      <p:ext uri="{BB962C8B-B14F-4D97-AF65-F5344CB8AC3E}">
        <p14:creationId xmlns:p14="http://schemas.microsoft.com/office/powerpoint/2010/main" val="4068063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B12B1DFB-2A3F-4D37-87B7-E3AE3155DB8F}"/>
              </a:ext>
            </a:extLst>
          </p:cNvPr>
          <p:cNvPicPr>
            <a:picLocks noChangeAspect="1"/>
          </p:cNvPicPr>
          <p:nvPr/>
        </p:nvPicPr>
        <p:blipFill>
          <a:blip r:embed="rId2"/>
          <a:stretch>
            <a:fillRect/>
          </a:stretch>
        </p:blipFill>
        <p:spPr>
          <a:xfrm>
            <a:off x="904129" y="1122468"/>
            <a:ext cx="10383741" cy="5422397"/>
          </a:xfrm>
          <a:prstGeom prst="rect">
            <a:avLst/>
          </a:prstGeom>
        </p:spPr>
      </p:pic>
    </p:spTree>
    <p:extLst>
      <p:ext uri="{BB962C8B-B14F-4D97-AF65-F5344CB8AC3E}">
        <p14:creationId xmlns:p14="http://schemas.microsoft.com/office/powerpoint/2010/main" val="2101243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228114" cy="4934036"/>
          </a:xfrm>
        </p:spPr>
        <p:txBody>
          <a:bodyPr>
            <a:normAutofit lnSpcReduction="10000"/>
          </a:bodyPr>
          <a:lstStyle/>
          <a:p>
            <a:pPr algn="just"/>
            <a:r>
              <a:rPr lang="tr-TR" dirty="0">
                <a:solidFill>
                  <a:srgbClr val="03579D"/>
                </a:solidFill>
              </a:rPr>
              <a:t>Veri Seçimi : Veri Madenciliği uygulanacak konu ile ilgili veriler belirlenmelidir.</a:t>
            </a:r>
          </a:p>
          <a:p>
            <a:pPr algn="just"/>
            <a:r>
              <a:rPr lang="tr-TR" dirty="0">
                <a:solidFill>
                  <a:srgbClr val="03579D"/>
                </a:solidFill>
              </a:rPr>
              <a:t>Ön İşleme - Veri Temizleme : Eksik ve Uygun olmayan verilerin temizlenmesi, düzenlenmesi gerekir. Eksik değerler atılabilir, Genel bir sabit kullanılabilir, Ortalama değer alınabilir, Her sınıfa ait ortalama alınabilir, Tahmin modeli oluşturulabilir.</a:t>
            </a:r>
          </a:p>
          <a:p>
            <a:pPr algn="just"/>
            <a:r>
              <a:rPr lang="tr-TR" dirty="0">
                <a:solidFill>
                  <a:srgbClr val="03579D"/>
                </a:solidFill>
              </a:rPr>
              <a:t>Ön İşleme - Veri Bütünleştirme : Farklı veri tabanlarından ya da veri kaynaklarından elde edilen verilerin birlikte değerlendirmeye alınabilmesi için bütünleştirme gerekmektedir.</a:t>
            </a:r>
          </a:p>
        </p:txBody>
      </p:sp>
      <p:pic>
        <p:nvPicPr>
          <p:cNvPr id="5" name="Resim 4">
            <a:extLst>
              <a:ext uri="{FF2B5EF4-FFF2-40B4-BE49-F238E27FC236}">
                <a16:creationId xmlns:a16="http://schemas.microsoft.com/office/drawing/2014/main" id="{F14B1EC9-648E-4F4C-919D-7DD104A2E111}"/>
              </a:ext>
            </a:extLst>
          </p:cNvPr>
          <p:cNvPicPr>
            <a:picLocks noChangeAspect="1"/>
          </p:cNvPicPr>
          <p:nvPr/>
        </p:nvPicPr>
        <p:blipFill>
          <a:blip r:embed="rId2"/>
          <a:stretch>
            <a:fillRect/>
          </a:stretch>
        </p:blipFill>
        <p:spPr>
          <a:xfrm>
            <a:off x="8196462" y="376012"/>
            <a:ext cx="3658082" cy="3161945"/>
          </a:xfrm>
          <a:prstGeom prst="rect">
            <a:avLst/>
          </a:prstGeom>
        </p:spPr>
      </p:pic>
      <p:pic>
        <p:nvPicPr>
          <p:cNvPr id="7" name="Resim 6">
            <a:extLst>
              <a:ext uri="{FF2B5EF4-FFF2-40B4-BE49-F238E27FC236}">
                <a16:creationId xmlns:a16="http://schemas.microsoft.com/office/drawing/2014/main" id="{E0C3D80B-FECC-4C22-A9B2-B89D8540C425}"/>
              </a:ext>
            </a:extLst>
          </p:cNvPr>
          <p:cNvPicPr>
            <a:picLocks noChangeAspect="1"/>
          </p:cNvPicPr>
          <p:nvPr/>
        </p:nvPicPr>
        <p:blipFill>
          <a:blip r:embed="rId3"/>
          <a:stretch>
            <a:fillRect/>
          </a:stretch>
        </p:blipFill>
        <p:spPr>
          <a:xfrm>
            <a:off x="8175328" y="3267475"/>
            <a:ext cx="3717322" cy="1769800"/>
          </a:xfrm>
          <a:prstGeom prst="rect">
            <a:avLst/>
          </a:prstGeom>
        </p:spPr>
      </p:pic>
      <p:pic>
        <p:nvPicPr>
          <p:cNvPr id="9" name="Resim 8">
            <a:extLst>
              <a:ext uri="{FF2B5EF4-FFF2-40B4-BE49-F238E27FC236}">
                <a16:creationId xmlns:a16="http://schemas.microsoft.com/office/drawing/2014/main" id="{C35CF333-9189-4070-9F42-6E122B57D2F8}"/>
              </a:ext>
            </a:extLst>
          </p:cNvPr>
          <p:cNvPicPr>
            <a:picLocks noChangeAspect="1"/>
          </p:cNvPicPr>
          <p:nvPr/>
        </p:nvPicPr>
        <p:blipFill>
          <a:blip r:embed="rId4"/>
          <a:stretch>
            <a:fillRect/>
          </a:stretch>
        </p:blipFill>
        <p:spPr>
          <a:xfrm>
            <a:off x="8175326" y="5076266"/>
            <a:ext cx="3717323" cy="1703156"/>
          </a:xfrm>
          <a:prstGeom prst="rect">
            <a:avLst/>
          </a:prstGeom>
        </p:spPr>
      </p:pic>
    </p:spTree>
    <p:extLst>
      <p:ext uri="{BB962C8B-B14F-4D97-AF65-F5344CB8AC3E}">
        <p14:creationId xmlns:p14="http://schemas.microsoft.com/office/powerpoint/2010/main" val="3069919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678886" cy="4934036"/>
          </a:xfrm>
        </p:spPr>
        <p:txBody>
          <a:bodyPr>
            <a:normAutofit/>
          </a:bodyPr>
          <a:lstStyle/>
          <a:p>
            <a:pPr algn="just"/>
            <a:r>
              <a:rPr lang="tr-TR" dirty="0">
                <a:solidFill>
                  <a:srgbClr val="03579D"/>
                </a:solidFill>
              </a:rPr>
              <a:t>Ön işleme - Veri İndirgeme : Eğer çözümlemeden elde edilecek sonucun değişmeyeceğine inanılıyorsa veri sayısı ya da değişkenlerin sayısı azaltılabilir. Veri birleştirme veya veri küpü, Boyut indirgeme, Veri sıkıştırma, Örnekleme, Genelleme.</a:t>
            </a:r>
          </a:p>
          <a:p>
            <a:pPr algn="just"/>
            <a:r>
              <a:rPr lang="tr-TR" dirty="0">
                <a:solidFill>
                  <a:srgbClr val="03579D"/>
                </a:solidFill>
              </a:rPr>
              <a:t>Veri Dönüştürme : Değişkenlerin arasındaki ortalama ve </a:t>
            </a:r>
            <a:r>
              <a:rPr lang="tr-TR" dirty="0" err="1">
                <a:solidFill>
                  <a:srgbClr val="03579D"/>
                </a:solidFill>
              </a:rPr>
              <a:t>varyanslarının</a:t>
            </a:r>
            <a:r>
              <a:rPr lang="tr-TR" dirty="0">
                <a:solidFill>
                  <a:srgbClr val="03579D"/>
                </a:solidFill>
              </a:rPr>
              <a:t> farklı olmaları sonucu büyük ölçüde olumsuz etkileyebilir.</a:t>
            </a:r>
          </a:p>
          <a:p>
            <a:pPr algn="just"/>
            <a:endParaRPr lang="tr-TR" dirty="0">
              <a:solidFill>
                <a:srgbClr val="03579D"/>
              </a:solidFill>
            </a:endParaRPr>
          </a:p>
          <a:p>
            <a:pPr algn="just"/>
            <a:endParaRPr lang="tr-TR" dirty="0">
              <a:solidFill>
                <a:srgbClr val="03579D"/>
              </a:solidFill>
            </a:endParaRPr>
          </a:p>
        </p:txBody>
      </p:sp>
      <p:pic>
        <p:nvPicPr>
          <p:cNvPr id="6" name="Resim 5">
            <a:extLst>
              <a:ext uri="{FF2B5EF4-FFF2-40B4-BE49-F238E27FC236}">
                <a16:creationId xmlns:a16="http://schemas.microsoft.com/office/drawing/2014/main" id="{B05F9BB8-126B-4048-9EFD-1731F50EACD6}"/>
              </a:ext>
            </a:extLst>
          </p:cNvPr>
          <p:cNvPicPr>
            <a:picLocks noChangeAspect="1"/>
          </p:cNvPicPr>
          <p:nvPr/>
        </p:nvPicPr>
        <p:blipFill>
          <a:blip r:embed="rId2"/>
          <a:stretch>
            <a:fillRect/>
          </a:stretch>
        </p:blipFill>
        <p:spPr>
          <a:xfrm>
            <a:off x="1582152" y="4086831"/>
            <a:ext cx="9190981" cy="2090132"/>
          </a:xfrm>
          <a:prstGeom prst="rect">
            <a:avLst/>
          </a:prstGeom>
        </p:spPr>
      </p:pic>
    </p:spTree>
    <p:extLst>
      <p:ext uri="{BB962C8B-B14F-4D97-AF65-F5344CB8AC3E}">
        <p14:creationId xmlns:p14="http://schemas.microsoft.com/office/powerpoint/2010/main" val="1165089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Madenciliği Uygulama : Veri hazır hale getirildikten sonra konuyla ilgili veri madenciliği algoritmaları uygulanır.</a:t>
            </a:r>
          </a:p>
          <a:p>
            <a:pPr algn="just"/>
            <a:r>
              <a:rPr lang="tr-TR" dirty="0">
                <a:solidFill>
                  <a:srgbClr val="03579D"/>
                </a:solidFill>
              </a:rPr>
              <a:t>Sunum ve Değerlendirme : Veri madenciliği algoritması uygulandıktan sonra, sonuçlar düzenlenerek ilgili yerlere sunulur Sonuçlar çoğu kez grafiklerle desteklenir.</a:t>
            </a:r>
          </a:p>
          <a:p>
            <a:pPr algn="just"/>
            <a:endParaRPr lang="tr-TR" dirty="0">
              <a:solidFill>
                <a:srgbClr val="03579D"/>
              </a:solidFill>
            </a:endParaRPr>
          </a:p>
        </p:txBody>
      </p:sp>
    </p:spTree>
    <p:extLst>
      <p:ext uri="{BB962C8B-B14F-4D97-AF65-F5344CB8AC3E}">
        <p14:creationId xmlns:p14="http://schemas.microsoft.com/office/powerpoint/2010/main" val="3054445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Sınıflandırma</a:t>
            </a:r>
          </a:p>
          <a:p>
            <a:endParaRPr lang="tr-TR" dirty="0">
              <a:solidFill>
                <a:srgbClr val="03579D"/>
              </a:solidFill>
            </a:endParaRPr>
          </a:p>
          <a:p>
            <a:endParaRPr lang="tr-TR" dirty="0">
              <a:solidFill>
                <a:srgbClr val="03579D"/>
              </a:solidFill>
            </a:endParaRPr>
          </a:p>
          <a:p>
            <a:endParaRPr lang="tr-TR" dirty="0">
              <a:solidFill>
                <a:srgbClr val="03579D"/>
              </a:solidFill>
            </a:endParaRPr>
          </a:p>
          <a:p>
            <a:r>
              <a:rPr lang="tr-TR" dirty="0">
                <a:solidFill>
                  <a:srgbClr val="03579D"/>
                </a:solidFill>
              </a:rPr>
              <a:t>Kümeleme</a:t>
            </a:r>
          </a:p>
          <a:p>
            <a:endParaRPr lang="tr-TR" dirty="0">
              <a:solidFill>
                <a:srgbClr val="03579D"/>
              </a:solidFill>
            </a:endParaRPr>
          </a:p>
          <a:p>
            <a:endParaRPr lang="tr-TR" dirty="0">
              <a:solidFill>
                <a:srgbClr val="03579D"/>
              </a:solidFill>
            </a:endParaRPr>
          </a:p>
          <a:p>
            <a:endParaRPr lang="tr-TR" dirty="0">
              <a:solidFill>
                <a:srgbClr val="03579D"/>
              </a:solidFill>
            </a:endParaRPr>
          </a:p>
          <a:p>
            <a:r>
              <a:rPr lang="tr-TR" dirty="0">
                <a:solidFill>
                  <a:srgbClr val="03579D"/>
                </a:solidFill>
              </a:rPr>
              <a:t>Birliktelik Kuralları</a:t>
            </a:r>
          </a:p>
        </p:txBody>
      </p:sp>
      <p:pic>
        <p:nvPicPr>
          <p:cNvPr id="5" name="Resim 4">
            <a:extLst>
              <a:ext uri="{FF2B5EF4-FFF2-40B4-BE49-F238E27FC236}">
                <a16:creationId xmlns:a16="http://schemas.microsoft.com/office/drawing/2014/main" id="{340092DE-AD33-4F5A-A7FD-5AD93D63E00B}"/>
              </a:ext>
            </a:extLst>
          </p:cNvPr>
          <p:cNvPicPr>
            <a:picLocks noChangeAspect="1"/>
          </p:cNvPicPr>
          <p:nvPr/>
        </p:nvPicPr>
        <p:blipFill>
          <a:blip r:embed="rId2"/>
          <a:stretch>
            <a:fillRect/>
          </a:stretch>
        </p:blipFill>
        <p:spPr>
          <a:xfrm>
            <a:off x="4533999" y="1391598"/>
            <a:ext cx="3124002" cy="1839548"/>
          </a:xfrm>
          <a:prstGeom prst="rect">
            <a:avLst/>
          </a:prstGeom>
        </p:spPr>
      </p:pic>
      <p:pic>
        <p:nvPicPr>
          <p:cNvPr id="7" name="Resim 6">
            <a:extLst>
              <a:ext uri="{FF2B5EF4-FFF2-40B4-BE49-F238E27FC236}">
                <a16:creationId xmlns:a16="http://schemas.microsoft.com/office/drawing/2014/main" id="{82D0EC85-C2FF-4224-8571-9E5AB5EEDC96}"/>
              </a:ext>
            </a:extLst>
          </p:cNvPr>
          <p:cNvPicPr>
            <a:picLocks noChangeAspect="1"/>
          </p:cNvPicPr>
          <p:nvPr/>
        </p:nvPicPr>
        <p:blipFill>
          <a:blip r:embed="rId3"/>
          <a:stretch>
            <a:fillRect/>
          </a:stretch>
        </p:blipFill>
        <p:spPr>
          <a:xfrm>
            <a:off x="4340728" y="3429000"/>
            <a:ext cx="3510544" cy="1671187"/>
          </a:xfrm>
          <a:prstGeom prst="rect">
            <a:avLst/>
          </a:prstGeom>
        </p:spPr>
      </p:pic>
    </p:spTree>
    <p:extLst>
      <p:ext uri="{BB962C8B-B14F-4D97-AF65-F5344CB8AC3E}">
        <p14:creationId xmlns:p14="http://schemas.microsoft.com/office/powerpoint/2010/main" val="1058087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Sınıflandırma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780314" cy="4934036"/>
          </a:xfrm>
        </p:spPr>
        <p:txBody>
          <a:bodyPr>
            <a:normAutofit/>
          </a:bodyPr>
          <a:lstStyle/>
          <a:p>
            <a:pPr algn="just"/>
            <a:r>
              <a:rPr lang="tr-TR" dirty="0">
                <a:solidFill>
                  <a:srgbClr val="03579D"/>
                </a:solidFill>
              </a:rPr>
              <a:t>Sınıflama, veriler arasında gizli örüntüleri ortaya çıkarmak için kullanılır. </a:t>
            </a:r>
          </a:p>
        </p:txBody>
      </p:sp>
      <p:pic>
        <p:nvPicPr>
          <p:cNvPr id="5" name="Resim 4">
            <a:extLst>
              <a:ext uri="{FF2B5EF4-FFF2-40B4-BE49-F238E27FC236}">
                <a16:creationId xmlns:a16="http://schemas.microsoft.com/office/drawing/2014/main" id="{CCB03EF6-B9B0-4D5F-A8C4-B33082618ECB}"/>
              </a:ext>
            </a:extLst>
          </p:cNvPr>
          <p:cNvPicPr>
            <a:picLocks noChangeAspect="1"/>
          </p:cNvPicPr>
          <p:nvPr/>
        </p:nvPicPr>
        <p:blipFill>
          <a:blip r:embed="rId2"/>
          <a:stretch>
            <a:fillRect/>
          </a:stretch>
        </p:blipFill>
        <p:spPr>
          <a:xfrm>
            <a:off x="6858739" y="516801"/>
            <a:ext cx="4723661" cy="2414707"/>
          </a:xfrm>
          <a:prstGeom prst="rect">
            <a:avLst/>
          </a:prstGeom>
        </p:spPr>
      </p:pic>
      <p:pic>
        <p:nvPicPr>
          <p:cNvPr id="7" name="Resim 6">
            <a:extLst>
              <a:ext uri="{FF2B5EF4-FFF2-40B4-BE49-F238E27FC236}">
                <a16:creationId xmlns:a16="http://schemas.microsoft.com/office/drawing/2014/main" id="{CCA415A9-99CE-49F5-BE1D-AEDCA33D0DD6}"/>
              </a:ext>
            </a:extLst>
          </p:cNvPr>
          <p:cNvPicPr>
            <a:picLocks noChangeAspect="1"/>
          </p:cNvPicPr>
          <p:nvPr/>
        </p:nvPicPr>
        <p:blipFill>
          <a:blip r:embed="rId3"/>
          <a:stretch>
            <a:fillRect/>
          </a:stretch>
        </p:blipFill>
        <p:spPr>
          <a:xfrm>
            <a:off x="1999819" y="2931508"/>
            <a:ext cx="8192362" cy="3781727"/>
          </a:xfrm>
          <a:prstGeom prst="rect">
            <a:avLst/>
          </a:prstGeom>
        </p:spPr>
      </p:pic>
    </p:spTree>
    <p:extLst>
      <p:ext uri="{BB962C8B-B14F-4D97-AF65-F5344CB8AC3E}">
        <p14:creationId xmlns:p14="http://schemas.microsoft.com/office/powerpoint/2010/main" val="960789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Sınıflandırma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Sınıflandırma süreci iki aşamadan oluşmaktadır. </a:t>
            </a:r>
          </a:p>
          <a:p>
            <a:pPr lvl="1"/>
            <a:r>
              <a:rPr lang="tr-TR" dirty="0">
                <a:solidFill>
                  <a:srgbClr val="03579D"/>
                </a:solidFill>
              </a:rPr>
              <a:t>Eğitim</a:t>
            </a:r>
          </a:p>
          <a:p>
            <a:pPr lvl="1"/>
            <a:r>
              <a:rPr lang="tr-TR" dirty="0">
                <a:solidFill>
                  <a:srgbClr val="03579D"/>
                </a:solidFill>
              </a:rPr>
              <a:t>Test</a:t>
            </a:r>
          </a:p>
          <a:p>
            <a:pPr lvl="1"/>
            <a:endParaRPr lang="tr-TR" dirty="0">
              <a:solidFill>
                <a:srgbClr val="03579D"/>
              </a:solidFill>
            </a:endParaRPr>
          </a:p>
        </p:txBody>
      </p:sp>
    </p:spTree>
    <p:extLst>
      <p:ext uri="{BB962C8B-B14F-4D97-AF65-F5344CB8AC3E}">
        <p14:creationId xmlns:p14="http://schemas.microsoft.com/office/powerpoint/2010/main" val="1658201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Verilerin, grafiksel çizelgeler, şekiller ve sütunlar aracılığıyla bilgilerin sunumudur.</a:t>
            </a:r>
          </a:p>
        </p:txBody>
      </p:sp>
      <p:pic>
        <p:nvPicPr>
          <p:cNvPr id="5" name="Resim 4">
            <a:extLst>
              <a:ext uri="{FF2B5EF4-FFF2-40B4-BE49-F238E27FC236}">
                <a16:creationId xmlns:a16="http://schemas.microsoft.com/office/drawing/2014/main" id="{F7B44713-7035-4F10-9A9A-F0366EEA24AE}"/>
              </a:ext>
            </a:extLst>
          </p:cNvPr>
          <p:cNvPicPr>
            <a:picLocks noChangeAspect="1"/>
          </p:cNvPicPr>
          <p:nvPr/>
        </p:nvPicPr>
        <p:blipFill>
          <a:blip r:embed="rId3"/>
          <a:stretch>
            <a:fillRect/>
          </a:stretch>
        </p:blipFill>
        <p:spPr>
          <a:xfrm>
            <a:off x="513061" y="2842683"/>
            <a:ext cx="5828518" cy="3583751"/>
          </a:xfrm>
          <a:prstGeom prst="rect">
            <a:avLst/>
          </a:prstGeom>
        </p:spPr>
      </p:pic>
      <p:pic>
        <p:nvPicPr>
          <p:cNvPr id="7" name="Resim 6">
            <a:extLst>
              <a:ext uri="{FF2B5EF4-FFF2-40B4-BE49-F238E27FC236}">
                <a16:creationId xmlns:a16="http://schemas.microsoft.com/office/drawing/2014/main" id="{3D5E3629-3522-43E1-8CDD-D180D566F102}"/>
              </a:ext>
            </a:extLst>
          </p:cNvPr>
          <p:cNvPicPr>
            <a:picLocks noChangeAspect="1"/>
          </p:cNvPicPr>
          <p:nvPr/>
        </p:nvPicPr>
        <p:blipFill>
          <a:blip r:embed="rId4"/>
          <a:stretch>
            <a:fillRect/>
          </a:stretch>
        </p:blipFill>
        <p:spPr>
          <a:xfrm>
            <a:off x="7543346" y="4554239"/>
            <a:ext cx="3328823" cy="2121667"/>
          </a:xfrm>
          <a:prstGeom prst="rect">
            <a:avLst/>
          </a:prstGeom>
        </p:spPr>
      </p:pic>
      <p:pic>
        <p:nvPicPr>
          <p:cNvPr id="9" name="Resim 8">
            <a:extLst>
              <a:ext uri="{FF2B5EF4-FFF2-40B4-BE49-F238E27FC236}">
                <a16:creationId xmlns:a16="http://schemas.microsoft.com/office/drawing/2014/main" id="{A1937922-35F8-4C42-B7C3-5ACA27CB2771}"/>
              </a:ext>
            </a:extLst>
          </p:cNvPr>
          <p:cNvPicPr>
            <a:picLocks noChangeAspect="1"/>
          </p:cNvPicPr>
          <p:nvPr/>
        </p:nvPicPr>
        <p:blipFill>
          <a:blip r:embed="rId5"/>
          <a:stretch>
            <a:fillRect/>
          </a:stretch>
        </p:blipFill>
        <p:spPr>
          <a:xfrm>
            <a:off x="6573001" y="2156103"/>
            <a:ext cx="5239540" cy="2545794"/>
          </a:xfrm>
          <a:prstGeom prst="rect">
            <a:avLst/>
          </a:prstGeom>
        </p:spPr>
      </p:pic>
    </p:spTree>
    <p:extLst>
      <p:ext uri="{BB962C8B-B14F-4D97-AF65-F5344CB8AC3E}">
        <p14:creationId xmlns:p14="http://schemas.microsoft.com/office/powerpoint/2010/main" val="4656430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 : Kredi Veri Seti</a:t>
            </a:r>
          </a:p>
        </p:txBody>
      </p:sp>
      <p:pic>
        <p:nvPicPr>
          <p:cNvPr id="7" name="İçerik Yer Tutucusu 6">
            <a:extLst>
              <a:ext uri="{FF2B5EF4-FFF2-40B4-BE49-F238E27FC236}">
                <a16:creationId xmlns:a16="http://schemas.microsoft.com/office/drawing/2014/main" id="{DA43E9E2-2E39-4B2D-B15A-9AC3CF6CBDB9}"/>
              </a:ext>
            </a:extLst>
          </p:cNvPr>
          <p:cNvPicPr>
            <a:picLocks noGrp="1" noChangeAspect="1"/>
          </p:cNvPicPr>
          <p:nvPr>
            <p:ph idx="1"/>
          </p:nvPr>
        </p:nvPicPr>
        <p:blipFill>
          <a:blip r:embed="rId2"/>
          <a:stretch>
            <a:fillRect/>
          </a:stretch>
        </p:blipFill>
        <p:spPr>
          <a:xfrm>
            <a:off x="5508591" y="1435058"/>
            <a:ext cx="6312658" cy="3670337"/>
          </a:xfrm>
        </p:spPr>
      </p:pic>
      <p:pic>
        <p:nvPicPr>
          <p:cNvPr id="5" name="Resim 4">
            <a:extLst>
              <a:ext uri="{FF2B5EF4-FFF2-40B4-BE49-F238E27FC236}">
                <a16:creationId xmlns:a16="http://schemas.microsoft.com/office/drawing/2014/main" id="{CD599466-1121-4D28-9B23-EBFD153BC710}"/>
              </a:ext>
            </a:extLst>
          </p:cNvPr>
          <p:cNvPicPr>
            <a:picLocks noChangeAspect="1"/>
          </p:cNvPicPr>
          <p:nvPr/>
        </p:nvPicPr>
        <p:blipFill>
          <a:blip r:embed="rId3"/>
          <a:stretch>
            <a:fillRect/>
          </a:stretch>
        </p:blipFill>
        <p:spPr>
          <a:xfrm>
            <a:off x="134193" y="2307252"/>
            <a:ext cx="5291577" cy="3124717"/>
          </a:xfrm>
          <a:prstGeom prst="rect">
            <a:avLst/>
          </a:prstGeom>
        </p:spPr>
      </p:pic>
    </p:spTree>
    <p:extLst>
      <p:ext uri="{BB962C8B-B14F-4D97-AF65-F5344CB8AC3E}">
        <p14:creationId xmlns:p14="http://schemas.microsoft.com/office/powerpoint/2010/main" val="3628683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pPr algn="just"/>
            <a:r>
              <a:rPr lang="tr-TR" sz="3600" b="1" dirty="0">
                <a:solidFill>
                  <a:srgbClr val="03579D"/>
                </a:solidFill>
                <a:latin typeface="+mn-lt"/>
              </a:rPr>
              <a:t>Uygulama : Kredi Veri Seti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Kural 1: Eğer BORÇ=Yüksek ise RİSK=Kötü</a:t>
            </a:r>
          </a:p>
          <a:p>
            <a:pPr algn="just"/>
            <a:r>
              <a:rPr lang="tr-TR" dirty="0">
                <a:solidFill>
                  <a:srgbClr val="03579D"/>
                </a:solidFill>
              </a:rPr>
              <a:t>Kural 2: Eğer BORÇ=Düşük ise ve Eğer GELİR=Yüksek ise RİSK=İyi</a:t>
            </a:r>
          </a:p>
          <a:p>
            <a:pPr algn="just"/>
            <a:r>
              <a:rPr lang="tr-TR" dirty="0">
                <a:solidFill>
                  <a:srgbClr val="03579D"/>
                </a:solidFill>
              </a:rPr>
              <a:t>Kural 3: Eğer BORÇ=Düşük ise ve Eğer GELİR=Düşük ise ve Eğer STATÜ=İşveren ise RİSK=Kötü</a:t>
            </a:r>
          </a:p>
          <a:p>
            <a:pPr algn="just"/>
            <a:r>
              <a:rPr lang="tr-TR" dirty="0">
                <a:solidFill>
                  <a:srgbClr val="03579D"/>
                </a:solidFill>
              </a:rPr>
              <a:t>Kural 4: Eğer BORÇ=Düşük ise ve Eğer GELİR=Düşük ise ve Eğer STATÜ=Ücretli ise RİSK=İyi</a:t>
            </a:r>
          </a:p>
          <a:p>
            <a:pPr algn="just"/>
            <a:endParaRPr lang="tr-TR" dirty="0">
              <a:solidFill>
                <a:srgbClr val="03579D"/>
              </a:solidFill>
            </a:endParaRPr>
          </a:p>
        </p:txBody>
      </p:sp>
      <p:pic>
        <p:nvPicPr>
          <p:cNvPr id="5" name="Resim 4">
            <a:extLst>
              <a:ext uri="{FF2B5EF4-FFF2-40B4-BE49-F238E27FC236}">
                <a16:creationId xmlns:a16="http://schemas.microsoft.com/office/drawing/2014/main" id="{46A1DDF4-374D-4979-8F6E-23BA077870DE}"/>
              </a:ext>
            </a:extLst>
          </p:cNvPr>
          <p:cNvPicPr>
            <a:picLocks noChangeAspect="1"/>
          </p:cNvPicPr>
          <p:nvPr/>
        </p:nvPicPr>
        <p:blipFill>
          <a:blip r:embed="rId2"/>
          <a:stretch>
            <a:fillRect/>
          </a:stretch>
        </p:blipFill>
        <p:spPr>
          <a:xfrm>
            <a:off x="1771045" y="3992330"/>
            <a:ext cx="8646583" cy="2761574"/>
          </a:xfrm>
          <a:prstGeom prst="rect">
            <a:avLst/>
          </a:prstGeom>
        </p:spPr>
      </p:pic>
    </p:spTree>
    <p:extLst>
      <p:ext uri="{BB962C8B-B14F-4D97-AF65-F5344CB8AC3E}">
        <p14:creationId xmlns:p14="http://schemas.microsoft.com/office/powerpoint/2010/main" val="3000459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Kümeleme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199" y="1242927"/>
            <a:ext cx="7119257" cy="4934036"/>
          </a:xfrm>
        </p:spPr>
        <p:txBody>
          <a:bodyPr>
            <a:normAutofit/>
          </a:bodyPr>
          <a:lstStyle/>
          <a:p>
            <a:pPr algn="just"/>
            <a:r>
              <a:rPr lang="tr-TR" dirty="0">
                <a:solidFill>
                  <a:srgbClr val="03579D"/>
                </a:solidFill>
              </a:rPr>
              <a:t>Kümeleme verilerin kendi aralarındaki benzerliklerin göz önüne alınarak gruplandırılması işlemidir.</a:t>
            </a:r>
          </a:p>
        </p:txBody>
      </p:sp>
      <p:pic>
        <p:nvPicPr>
          <p:cNvPr id="7" name="Resim 6">
            <a:extLst>
              <a:ext uri="{FF2B5EF4-FFF2-40B4-BE49-F238E27FC236}">
                <a16:creationId xmlns:a16="http://schemas.microsoft.com/office/drawing/2014/main" id="{E07449DB-BDD1-4411-9D08-C5AF43AF8D08}"/>
              </a:ext>
            </a:extLst>
          </p:cNvPr>
          <p:cNvPicPr>
            <a:picLocks noChangeAspect="1"/>
          </p:cNvPicPr>
          <p:nvPr/>
        </p:nvPicPr>
        <p:blipFill>
          <a:blip r:embed="rId2"/>
          <a:stretch>
            <a:fillRect/>
          </a:stretch>
        </p:blipFill>
        <p:spPr>
          <a:xfrm>
            <a:off x="8335231" y="247270"/>
            <a:ext cx="3345141" cy="2290915"/>
          </a:xfrm>
          <a:prstGeom prst="rect">
            <a:avLst/>
          </a:prstGeom>
        </p:spPr>
      </p:pic>
      <p:pic>
        <p:nvPicPr>
          <p:cNvPr id="9" name="Resim 8">
            <a:extLst>
              <a:ext uri="{FF2B5EF4-FFF2-40B4-BE49-F238E27FC236}">
                <a16:creationId xmlns:a16="http://schemas.microsoft.com/office/drawing/2014/main" id="{74609034-0FA6-4B7A-892B-17304DF21AEC}"/>
              </a:ext>
            </a:extLst>
          </p:cNvPr>
          <p:cNvPicPr>
            <a:picLocks noChangeAspect="1"/>
          </p:cNvPicPr>
          <p:nvPr/>
        </p:nvPicPr>
        <p:blipFill>
          <a:blip r:embed="rId3"/>
          <a:stretch>
            <a:fillRect/>
          </a:stretch>
        </p:blipFill>
        <p:spPr>
          <a:xfrm>
            <a:off x="1842592" y="2630401"/>
            <a:ext cx="8506816" cy="3980329"/>
          </a:xfrm>
          <a:prstGeom prst="rect">
            <a:avLst/>
          </a:prstGeom>
        </p:spPr>
      </p:pic>
    </p:spTree>
    <p:extLst>
      <p:ext uri="{BB962C8B-B14F-4D97-AF65-F5344CB8AC3E}">
        <p14:creationId xmlns:p14="http://schemas.microsoft.com/office/powerpoint/2010/main" val="1701769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D59BBF2C-D6A9-41CC-99D7-28D99C737877}"/>
              </a:ext>
            </a:extLst>
          </p:cNvPr>
          <p:cNvPicPr>
            <a:picLocks noChangeAspect="1"/>
          </p:cNvPicPr>
          <p:nvPr/>
        </p:nvPicPr>
        <p:blipFill>
          <a:blip r:embed="rId2"/>
          <a:stretch>
            <a:fillRect/>
          </a:stretch>
        </p:blipFill>
        <p:spPr>
          <a:xfrm>
            <a:off x="1514735" y="1153170"/>
            <a:ext cx="9162529" cy="5305613"/>
          </a:xfrm>
          <a:prstGeom prst="rect">
            <a:avLst/>
          </a:prstGeom>
        </p:spPr>
      </p:pic>
    </p:spTree>
    <p:extLst>
      <p:ext uri="{BB962C8B-B14F-4D97-AF65-F5344CB8AC3E}">
        <p14:creationId xmlns:p14="http://schemas.microsoft.com/office/powerpoint/2010/main" val="2732650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Birliktelik Kuralları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Kayıtların birbirleriyle olan ilişkilerini inceleyerek hangi olayların eş zamanlı olarak birlikte gerçekleşebileceklerini ortaya koyar. </a:t>
            </a:r>
          </a:p>
          <a:p>
            <a:pPr algn="just"/>
            <a:endParaRPr lang="tr-TR" dirty="0">
              <a:solidFill>
                <a:srgbClr val="03579D"/>
              </a:solidFill>
            </a:endParaRPr>
          </a:p>
        </p:txBody>
      </p:sp>
      <p:pic>
        <p:nvPicPr>
          <p:cNvPr id="5" name="Resim 4">
            <a:extLst>
              <a:ext uri="{FF2B5EF4-FFF2-40B4-BE49-F238E27FC236}">
                <a16:creationId xmlns:a16="http://schemas.microsoft.com/office/drawing/2014/main" id="{DD09DDDA-0093-46D2-9A32-349C04B54788}"/>
              </a:ext>
            </a:extLst>
          </p:cNvPr>
          <p:cNvPicPr>
            <a:picLocks noChangeAspect="1"/>
          </p:cNvPicPr>
          <p:nvPr/>
        </p:nvPicPr>
        <p:blipFill>
          <a:blip r:embed="rId2"/>
          <a:stretch>
            <a:fillRect/>
          </a:stretch>
        </p:blipFill>
        <p:spPr>
          <a:xfrm>
            <a:off x="1809491" y="2317093"/>
            <a:ext cx="8573017" cy="3980329"/>
          </a:xfrm>
          <a:prstGeom prst="rect">
            <a:avLst/>
          </a:prstGeom>
        </p:spPr>
      </p:pic>
    </p:spTree>
    <p:extLst>
      <p:ext uri="{BB962C8B-B14F-4D97-AF65-F5344CB8AC3E}">
        <p14:creationId xmlns:p14="http://schemas.microsoft.com/office/powerpoint/2010/main" val="3220285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 : Alışveriş Sepeti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7" name="Resim 6">
            <a:extLst>
              <a:ext uri="{FF2B5EF4-FFF2-40B4-BE49-F238E27FC236}">
                <a16:creationId xmlns:a16="http://schemas.microsoft.com/office/drawing/2014/main" id="{D7133F23-07A0-4DCA-AF6B-D450979B00CB}"/>
              </a:ext>
            </a:extLst>
          </p:cNvPr>
          <p:cNvPicPr>
            <a:picLocks noChangeAspect="1"/>
          </p:cNvPicPr>
          <p:nvPr/>
        </p:nvPicPr>
        <p:blipFill>
          <a:blip r:embed="rId2"/>
          <a:stretch>
            <a:fillRect/>
          </a:stretch>
        </p:blipFill>
        <p:spPr>
          <a:xfrm>
            <a:off x="3413817" y="1209556"/>
            <a:ext cx="5364365" cy="2544635"/>
          </a:xfrm>
          <a:prstGeom prst="rect">
            <a:avLst/>
          </a:prstGeom>
        </p:spPr>
      </p:pic>
      <p:pic>
        <p:nvPicPr>
          <p:cNvPr id="9" name="Resim 8">
            <a:extLst>
              <a:ext uri="{FF2B5EF4-FFF2-40B4-BE49-F238E27FC236}">
                <a16:creationId xmlns:a16="http://schemas.microsoft.com/office/drawing/2014/main" id="{D5A92E6B-EAD5-46FE-8C21-0BFDBFB37263}"/>
              </a:ext>
            </a:extLst>
          </p:cNvPr>
          <p:cNvPicPr>
            <a:picLocks noChangeAspect="1"/>
          </p:cNvPicPr>
          <p:nvPr/>
        </p:nvPicPr>
        <p:blipFill>
          <a:blip r:embed="rId3"/>
          <a:stretch>
            <a:fillRect/>
          </a:stretch>
        </p:blipFill>
        <p:spPr>
          <a:xfrm>
            <a:off x="2442522" y="3862349"/>
            <a:ext cx="7306954" cy="2705312"/>
          </a:xfrm>
          <a:prstGeom prst="rect">
            <a:avLst/>
          </a:prstGeom>
        </p:spPr>
      </p:pic>
    </p:spTree>
    <p:extLst>
      <p:ext uri="{BB962C8B-B14F-4D97-AF65-F5344CB8AC3E}">
        <p14:creationId xmlns:p14="http://schemas.microsoft.com/office/powerpoint/2010/main" val="4283042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Araçları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7" name="Resim 6">
            <a:extLst>
              <a:ext uri="{FF2B5EF4-FFF2-40B4-BE49-F238E27FC236}">
                <a16:creationId xmlns:a16="http://schemas.microsoft.com/office/drawing/2014/main" id="{8708201C-629E-4D17-A1A8-5BF048218DB2}"/>
              </a:ext>
            </a:extLst>
          </p:cNvPr>
          <p:cNvPicPr>
            <a:picLocks noChangeAspect="1"/>
          </p:cNvPicPr>
          <p:nvPr/>
        </p:nvPicPr>
        <p:blipFill>
          <a:blip r:embed="rId2"/>
          <a:stretch>
            <a:fillRect/>
          </a:stretch>
        </p:blipFill>
        <p:spPr>
          <a:xfrm>
            <a:off x="1698171" y="1122468"/>
            <a:ext cx="8795657" cy="5636736"/>
          </a:xfrm>
          <a:prstGeom prst="rect">
            <a:avLst/>
          </a:prstGeom>
        </p:spPr>
      </p:pic>
    </p:spTree>
    <p:extLst>
      <p:ext uri="{BB962C8B-B14F-4D97-AF65-F5344CB8AC3E}">
        <p14:creationId xmlns:p14="http://schemas.microsoft.com/office/powerpoint/2010/main" val="2725669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Weka</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Veri Ön İşleme</a:t>
            </a:r>
          </a:p>
          <a:p>
            <a:r>
              <a:rPr lang="tr-TR" dirty="0">
                <a:solidFill>
                  <a:srgbClr val="03579D"/>
                </a:solidFill>
              </a:rPr>
              <a:t>Sınıflandırma</a:t>
            </a:r>
          </a:p>
          <a:p>
            <a:r>
              <a:rPr lang="tr-TR" dirty="0">
                <a:solidFill>
                  <a:srgbClr val="03579D"/>
                </a:solidFill>
              </a:rPr>
              <a:t>Kümeleme</a:t>
            </a:r>
          </a:p>
          <a:p>
            <a:r>
              <a:rPr lang="tr-TR" dirty="0">
                <a:solidFill>
                  <a:srgbClr val="03579D"/>
                </a:solidFill>
              </a:rPr>
              <a:t>Birliktelik Kuralı</a:t>
            </a:r>
          </a:p>
          <a:p>
            <a:r>
              <a:rPr lang="tr-TR" dirty="0">
                <a:solidFill>
                  <a:srgbClr val="03579D"/>
                </a:solidFill>
              </a:rPr>
              <a:t>Özellik Seçimi</a:t>
            </a:r>
          </a:p>
          <a:p>
            <a:r>
              <a:rPr lang="tr-TR" dirty="0">
                <a:solidFill>
                  <a:srgbClr val="03579D"/>
                </a:solidFill>
              </a:rPr>
              <a:t>Görselleştirme</a:t>
            </a:r>
          </a:p>
        </p:txBody>
      </p:sp>
      <p:pic>
        <p:nvPicPr>
          <p:cNvPr id="5" name="Resim 4">
            <a:extLst>
              <a:ext uri="{FF2B5EF4-FFF2-40B4-BE49-F238E27FC236}">
                <a16:creationId xmlns:a16="http://schemas.microsoft.com/office/drawing/2014/main" id="{22964CE9-6AF9-4052-9BD8-B37E8F96F6A8}"/>
              </a:ext>
            </a:extLst>
          </p:cNvPr>
          <p:cNvPicPr>
            <a:picLocks noChangeAspect="1"/>
          </p:cNvPicPr>
          <p:nvPr/>
        </p:nvPicPr>
        <p:blipFill>
          <a:blip r:embed="rId2"/>
          <a:stretch>
            <a:fillRect/>
          </a:stretch>
        </p:blipFill>
        <p:spPr>
          <a:xfrm>
            <a:off x="3560343" y="295366"/>
            <a:ext cx="8348630" cy="6230165"/>
          </a:xfrm>
          <a:prstGeom prst="rect">
            <a:avLst/>
          </a:prstGeom>
        </p:spPr>
      </p:pic>
      <p:pic>
        <p:nvPicPr>
          <p:cNvPr id="9" name="Resim 8">
            <a:extLst>
              <a:ext uri="{FF2B5EF4-FFF2-40B4-BE49-F238E27FC236}">
                <a16:creationId xmlns:a16="http://schemas.microsoft.com/office/drawing/2014/main" id="{70A977A4-30FF-400A-876D-92F800D3377F}"/>
              </a:ext>
            </a:extLst>
          </p:cNvPr>
          <p:cNvPicPr>
            <a:picLocks noChangeAspect="1"/>
          </p:cNvPicPr>
          <p:nvPr/>
        </p:nvPicPr>
        <p:blipFill>
          <a:blip r:embed="rId3"/>
          <a:stretch>
            <a:fillRect/>
          </a:stretch>
        </p:blipFill>
        <p:spPr>
          <a:xfrm>
            <a:off x="1273628" y="4624504"/>
            <a:ext cx="1543769" cy="1530687"/>
          </a:xfrm>
          <a:prstGeom prst="rect">
            <a:avLst/>
          </a:prstGeom>
        </p:spPr>
      </p:pic>
    </p:spTree>
    <p:extLst>
      <p:ext uri="{BB962C8B-B14F-4D97-AF65-F5344CB8AC3E}">
        <p14:creationId xmlns:p14="http://schemas.microsoft.com/office/powerpoint/2010/main" val="1283700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Knime</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Açık kaynak kodlu olarak geliştirilmiş bir yazılımdır.</a:t>
            </a:r>
          </a:p>
        </p:txBody>
      </p:sp>
      <p:pic>
        <p:nvPicPr>
          <p:cNvPr id="5" name="Resim 4">
            <a:extLst>
              <a:ext uri="{FF2B5EF4-FFF2-40B4-BE49-F238E27FC236}">
                <a16:creationId xmlns:a16="http://schemas.microsoft.com/office/drawing/2014/main" id="{DC9A3631-6BFE-47D7-81A6-A3F3ED5396E2}"/>
              </a:ext>
            </a:extLst>
          </p:cNvPr>
          <p:cNvPicPr>
            <a:picLocks noChangeAspect="1"/>
          </p:cNvPicPr>
          <p:nvPr/>
        </p:nvPicPr>
        <p:blipFill>
          <a:blip r:embed="rId2"/>
          <a:stretch>
            <a:fillRect/>
          </a:stretch>
        </p:blipFill>
        <p:spPr>
          <a:xfrm>
            <a:off x="838200" y="2194000"/>
            <a:ext cx="10875331" cy="4103422"/>
          </a:xfrm>
          <a:prstGeom prst="rect">
            <a:avLst/>
          </a:prstGeom>
        </p:spPr>
      </p:pic>
      <p:pic>
        <p:nvPicPr>
          <p:cNvPr id="7" name="Resim 6">
            <a:extLst>
              <a:ext uri="{FF2B5EF4-FFF2-40B4-BE49-F238E27FC236}">
                <a16:creationId xmlns:a16="http://schemas.microsoft.com/office/drawing/2014/main" id="{B1E2959A-9D3B-4489-86C8-3ED60B131B2A}"/>
              </a:ext>
            </a:extLst>
          </p:cNvPr>
          <p:cNvPicPr>
            <a:picLocks noChangeAspect="1"/>
          </p:cNvPicPr>
          <p:nvPr/>
        </p:nvPicPr>
        <p:blipFill>
          <a:blip r:embed="rId3"/>
          <a:stretch>
            <a:fillRect/>
          </a:stretch>
        </p:blipFill>
        <p:spPr>
          <a:xfrm>
            <a:off x="8798165" y="638734"/>
            <a:ext cx="2555635" cy="1008803"/>
          </a:xfrm>
          <a:prstGeom prst="rect">
            <a:avLst/>
          </a:prstGeom>
        </p:spPr>
      </p:pic>
    </p:spTree>
    <p:extLst>
      <p:ext uri="{BB962C8B-B14F-4D97-AF65-F5344CB8AC3E}">
        <p14:creationId xmlns:p14="http://schemas.microsoft.com/office/powerpoint/2010/main" val="877040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R Veri Analizi Aracı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DB4A7A09-B37B-43D3-92FE-E2CD770D9B0E}"/>
              </a:ext>
            </a:extLst>
          </p:cNvPr>
          <p:cNvPicPr>
            <a:picLocks noChangeAspect="1"/>
          </p:cNvPicPr>
          <p:nvPr/>
        </p:nvPicPr>
        <p:blipFill>
          <a:blip r:embed="rId2"/>
          <a:stretch>
            <a:fillRect/>
          </a:stretch>
        </p:blipFill>
        <p:spPr>
          <a:xfrm>
            <a:off x="1045028" y="1293342"/>
            <a:ext cx="10101943" cy="5199532"/>
          </a:xfrm>
          <a:prstGeom prst="rect">
            <a:avLst/>
          </a:prstGeom>
        </p:spPr>
      </p:pic>
      <p:pic>
        <p:nvPicPr>
          <p:cNvPr id="9" name="Resim 8">
            <a:extLst>
              <a:ext uri="{FF2B5EF4-FFF2-40B4-BE49-F238E27FC236}">
                <a16:creationId xmlns:a16="http://schemas.microsoft.com/office/drawing/2014/main" id="{769B47AD-7716-4D2E-9737-1EED75656788}"/>
              </a:ext>
            </a:extLst>
          </p:cNvPr>
          <p:cNvPicPr>
            <a:picLocks noChangeAspect="1"/>
          </p:cNvPicPr>
          <p:nvPr/>
        </p:nvPicPr>
        <p:blipFill>
          <a:blip r:embed="rId3"/>
          <a:stretch>
            <a:fillRect/>
          </a:stretch>
        </p:blipFill>
        <p:spPr>
          <a:xfrm>
            <a:off x="10820205" y="218133"/>
            <a:ext cx="1067190" cy="876367"/>
          </a:xfrm>
          <a:prstGeom prst="rect">
            <a:avLst/>
          </a:prstGeom>
        </p:spPr>
      </p:pic>
    </p:spTree>
    <p:extLst>
      <p:ext uri="{BB962C8B-B14F-4D97-AF65-F5344CB8AC3E}">
        <p14:creationId xmlns:p14="http://schemas.microsoft.com/office/powerpoint/2010/main" val="155637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Analizi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it-IT" dirty="0">
                <a:solidFill>
                  <a:srgbClr val="03579D"/>
                </a:solidFill>
              </a:rPr>
              <a:t>Verileri</a:t>
            </a:r>
            <a:r>
              <a:rPr lang="tr-TR" dirty="0">
                <a:solidFill>
                  <a:srgbClr val="03579D"/>
                </a:solidFill>
              </a:rPr>
              <a:t> </a:t>
            </a:r>
            <a:r>
              <a:rPr lang="it-IT" dirty="0">
                <a:solidFill>
                  <a:srgbClr val="03579D"/>
                </a:solidFill>
              </a:rPr>
              <a:t>inceleme </a:t>
            </a:r>
            <a:r>
              <a:rPr lang="tr-TR" dirty="0">
                <a:solidFill>
                  <a:srgbClr val="03579D"/>
                </a:solidFill>
              </a:rPr>
              <a:t>: </a:t>
            </a:r>
            <a:r>
              <a:rPr lang="tr-TR" sz="2800" dirty="0">
                <a:effectLst/>
                <a:latin typeface="Calibri" panose="020F0502020204030204" pitchFamily="34" charset="0"/>
                <a:ea typeface="Calibri" panose="020F0502020204030204" pitchFamily="34" charset="0"/>
                <a:cs typeface="Times New Roman" panose="02020603050405020304" pitchFamily="18" charset="0"/>
              </a:rPr>
              <a:t>hangi veriler kullanılacak, seçilecek</a:t>
            </a:r>
            <a:endParaRPr lang="tr-TR" dirty="0">
              <a:solidFill>
                <a:srgbClr val="03579D"/>
              </a:solidFill>
            </a:endParaRPr>
          </a:p>
          <a:p>
            <a:r>
              <a:rPr lang="it-IT" dirty="0">
                <a:solidFill>
                  <a:srgbClr val="03579D"/>
                </a:solidFill>
              </a:rPr>
              <a:t>Temizleme</a:t>
            </a:r>
            <a:r>
              <a:rPr lang="tr-TR" dirty="0">
                <a:solidFill>
                  <a:srgbClr val="03579D"/>
                </a:solidFill>
              </a:rPr>
              <a:t> : </a:t>
            </a:r>
            <a:r>
              <a:rPr lang="tr-TR" sz="2800" dirty="0">
                <a:effectLst/>
                <a:latin typeface="Calibri" panose="020F0502020204030204" pitchFamily="34" charset="0"/>
                <a:ea typeface="Calibri" panose="020F0502020204030204" pitchFamily="34" charset="0"/>
                <a:cs typeface="Times New Roman" panose="02020603050405020304" pitchFamily="18" charset="0"/>
              </a:rPr>
              <a:t>gürültülü, hatalı veya bozuk veriler temizlenir</a:t>
            </a:r>
            <a:endParaRPr lang="it-IT" dirty="0">
              <a:solidFill>
                <a:srgbClr val="03579D"/>
              </a:solidFill>
            </a:endParaRPr>
          </a:p>
          <a:p>
            <a:r>
              <a:rPr lang="it-IT" dirty="0">
                <a:solidFill>
                  <a:srgbClr val="03579D"/>
                </a:solidFill>
              </a:rPr>
              <a:t>Dönüştürme</a:t>
            </a:r>
            <a:r>
              <a:rPr lang="tr-TR" dirty="0">
                <a:solidFill>
                  <a:srgbClr val="03579D"/>
                </a:solidFill>
              </a:rPr>
              <a:t> : </a:t>
            </a:r>
            <a:r>
              <a:rPr lang="tr-TR" sz="2800" dirty="0">
                <a:effectLst/>
                <a:latin typeface="Calibri" panose="020F0502020204030204" pitchFamily="34" charset="0"/>
                <a:ea typeface="Calibri" panose="020F0502020204030204" pitchFamily="34" charset="0"/>
                <a:cs typeface="Times New Roman" panose="02020603050405020304" pitchFamily="18" charset="0"/>
              </a:rPr>
              <a:t>veriler üzerinde anlamlı veri haline dönüştürme işlemi yapılır.</a:t>
            </a:r>
            <a:endParaRPr lang="it-IT" dirty="0">
              <a:solidFill>
                <a:srgbClr val="03579D"/>
              </a:solidFill>
            </a:endParaRPr>
          </a:p>
          <a:p>
            <a:r>
              <a:rPr lang="it-IT" dirty="0">
                <a:solidFill>
                  <a:srgbClr val="03579D"/>
                </a:solidFill>
              </a:rPr>
              <a:t>Modelleme</a:t>
            </a:r>
            <a:r>
              <a:rPr lang="tr-TR" dirty="0">
                <a:solidFill>
                  <a:srgbClr val="03579D"/>
                </a:solidFill>
              </a:rPr>
              <a:t> : </a:t>
            </a:r>
            <a:r>
              <a:rPr lang="tr-TR" sz="2800" dirty="0">
                <a:effectLst/>
                <a:latin typeface="Calibri" panose="020F0502020204030204" pitchFamily="34" charset="0"/>
                <a:ea typeface="Calibri" panose="020F0502020204030204" pitchFamily="34" charset="0"/>
                <a:cs typeface="Times New Roman" panose="02020603050405020304" pitchFamily="18" charset="0"/>
              </a:rPr>
              <a:t>veri analizi için modelleme gereklidir</a:t>
            </a:r>
            <a:endParaRPr lang="tr-TR" dirty="0">
              <a:solidFill>
                <a:srgbClr val="03579D"/>
              </a:solidFill>
            </a:endParaRPr>
          </a:p>
        </p:txBody>
      </p:sp>
      <p:pic>
        <p:nvPicPr>
          <p:cNvPr id="5" name="Resim 4">
            <a:extLst>
              <a:ext uri="{FF2B5EF4-FFF2-40B4-BE49-F238E27FC236}">
                <a16:creationId xmlns:a16="http://schemas.microsoft.com/office/drawing/2014/main" id="{A5371495-576B-4A0E-A3A6-0D5A8CD7F238}"/>
              </a:ext>
            </a:extLst>
          </p:cNvPr>
          <p:cNvPicPr>
            <a:picLocks noChangeAspect="1"/>
          </p:cNvPicPr>
          <p:nvPr/>
        </p:nvPicPr>
        <p:blipFill>
          <a:blip r:embed="rId3"/>
          <a:stretch>
            <a:fillRect/>
          </a:stretch>
        </p:blipFill>
        <p:spPr>
          <a:xfrm>
            <a:off x="2520140" y="3685989"/>
            <a:ext cx="7151720" cy="2951162"/>
          </a:xfrm>
          <a:prstGeom prst="rect">
            <a:avLst/>
          </a:prstGeom>
        </p:spPr>
      </p:pic>
    </p:spTree>
    <p:extLst>
      <p:ext uri="{BB962C8B-B14F-4D97-AF65-F5344CB8AC3E}">
        <p14:creationId xmlns:p14="http://schemas.microsoft.com/office/powerpoint/2010/main" val="33633510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Rapid</a:t>
            </a:r>
            <a:r>
              <a:rPr lang="tr-TR" sz="3600" b="1" dirty="0">
                <a:solidFill>
                  <a:srgbClr val="03579D"/>
                </a:solidFill>
                <a:latin typeface="+mn-lt"/>
              </a:rPr>
              <a:t> </a:t>
            </a:r>
            <a:r>
              <a:rPr lang="tr-TR" sz="3600" b="1" dirty="0" err="1">
                <a:solidFill>
                  <a:srgbClr val="03579D"/>
                </a:solidFill>
                <a:latin typeface="+mn-lt"/>
              </a:rPr>
              <a:t>Miner</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5202F4C7-7174-481D-B67F-958AED87E256}"/>
              </a:ext>
            </a:extLst>
          </p:cNvPr>
          <p:cNvPicPr>
            <a:picLocks noChangeAspect="1"/>
          </p:cNvPicPr>
          <p:nvPr/>
        </p:nvPicPr>
        <p:blipFill>
          <a:blip r:embed="rId2"/>
          <a:stretch>
            <a:fillRect/>
          </a:stretch>
        </p:blipFill>
        <p:spPr>
          <a:xfrm>
            <a:off x="1678469" y="1322795"/>
            <a:ext cx="8835062" cy="5371771"/>
          </a:xfrm>
          <a:prstGeom prst="rect">
            <a:avLst/>
          </a:prstGeom>
        </p:spPr>
      </p:pic>
      <p:pic>
        <p:nvPicPr>
          <p:cNvPr id="7" name="Resim 6">
            <a:extLst>
              <a:ext uri="{FF2B5EF4-FFF2-40B4-BE49-F238E27FC236}">
                <a16:creationId xmlns:a16="http://schemas.microsoft.com/office/drawing/2014/main" id="{C67D0BEB-314C-40CF-8BA8-A88E46B0487E}"/>
              </a:ext>
            </a:extLst>
          </p:cNvPr>
          <p:cNvPicPr>
            <a:picLocks noChangeAspect="1"/>
          </p:cNvPicPr>
          <p:nvPr/>
        </p:nvPicPr>
        <p:blipFill>
          <a:blip r:embed="rId3"/>
          <a:stretch>
            <a:fillRect/>
          </a:stretch>
        </p:blipFill>
        <p:spPr>
          <a:xfrm>
            <a:off x="9096212" y="244667"/>
            <a:ext cx="2573021" cy="757342"/>
          </a:xfrm>
          <a:prstGeom prst="rect">
            <a:avLst/>
          </a:prstGeom>
        </p:spPr>
      </p:pic>
    </p:spTree>
    <p:extLst>
      <p:ext uri="{BB962C8B-B14F-4D97-AF65-F5344CB8AC3E}">
        <p14:creationId xmlns:p14="http://schemas.microsoft.com/office/powerpoint/2010/main" val="4072416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IBM SPSS</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IBM’in veri madenciliği ve metin analiz yazılımı uygulamasıdır.</a:t>
            </a:r>
          </a:p>
        </p:txBody>
      </p:sp>
      <p:pic>
        <p:nvPicPr>
          <p:cNvPr id="5" name="Resim 4">
            <a:extLst>
              <a:ext uri="{FF2B5EF4-FFF2-40B4-BE49-F238E27FC236}">
                <a16:creationId xmlns:a16="http://schemas.microsoft.com/office/drawing/2014/main" id="{32A3CA87-B7F7-4EB8-B5B4-BE5DF47EADD0}"/>
              </a:ext>
            </a:extLst>
          </p:cNvPr>
          <p:cNvPicPr>
            <a:picLocks noChangeAspect="1"/>
          </p:cNvPicPr>
          <p:nvPr/>
        </p:nvPicPr>
        <p:blipFill>
          <a:blip r:embed="rId2"/>
          <a:stretch>
            <a:fillRect/>
          </a:stretch>
        </p:blipFill>
        <p:spPr>
          <a:xfrm>
            <a:off x="944246" y="2004610"/>
            <a:ext cx="10055547" cy="4488264"/>
          </a:xfrm>
          <a:prstGeom prst="rect">
            <a:avLst/>
          </a:prstGeom>
        </p:spPr>
      </p:pic>
      <p:pic>
        <p:nvPicPr>
          <p:cNvPr id="7" name="Resim 6">
            <a:extLst>
              <a:ext uri="{FF2B5EF4-FFF2-40B4-BE49-F238E27FC236}">
                <a16:creationId xmlns:a16="http://schemas.microsoft.com/office/drawing/2014/main" id="{03C98728-6D77-4975-8B16-BB980E44D715}"/>
              </a:ext>
            </a:extLst>
          </p:cNvPr>
          <p:cNvPicPr>
            <a:picLocks noChangeAspect="1"/>
          </p:cNvPicPr>
          <p:nvPr/>
        </p:nvPicPr>
        <p:blipFill>
          <a:blip r:embed="rId3"/>
          <a:stretch>
            <a:fillRect/>
          </a:stretch>
        </p:blipFill>
        <p:spPr>
          <a:xfrm>
            <a:off x="10380840" y="365126"/>
            <a:ext cx="1419274" cy="1045277"/>
          </a:xfrm>
          <a:prstGeom prst="rect">
            <a:avLst/>
          </a:prstGeom>
        </p:spPr>
      </p:pic>
    </p:spTree>
    <p:extLst>
      <p:ext uri="{BB962C8B-B14F-4D97-AF65-F5344CB8AC3E}">
        <p14:creationId xmlns:p14="http://schemas.microsoft.com/office/powerpoint/2010/main" val="26462692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Orange</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EFAC00D5-2997-4D4A-9AB2-538E65F9B8EC}"/>
              </a:ext>
            </a:extLst>
          </p:cNvPr>
          <p:cNvPicPr>
            <a:picLocks noChangeAspect="1"/>
          </p:cNvPicPr>
          <p:nvPr/>
        </p:nvPicPr>
        <p:blipFill>
          <a:blip r:embed="rId2"/>
          <a:stretch>
            <a:fillRect/>
          </a:stretch>
        </p:blipFill>
        <p:spPr>
          <a:xfrm>
            <a:off x="1004719" y="1242927"/>
            <a:ext cx="10182561" cy="5351978"/>
          </a:xfrm>
          <a:prstGeom prst="rect">
            <a:avLst/>
          </a:prstGeom>
        </p:spPr>
      </p:pic>
      <p:pic>
        <p:nvPicPr>
          <p:cNvPr id="7" name="Resim 6">
            <a:extLst>
              <a:ext uri="{FF2B5EF4-FFF2-40B4-BE49-F238E27FC236}">
                <a16:creationId xmlns:a16="http://schemas.microsoft.com/office/drawing/2014/main" id="{0165D5D7-80A4-41E7-8E71-1A39AD84CDDE}"/>
              </a:ext>
            </a:extLst>
          </p:cNvPr>
          <p:cNvPicPr>
            <a:picLocks noChangeAspect="1"/>
          </p:cNvPicPr>
          <p:nvPr/>
        </p:nvPicPr>
        <p:blipFill>
          <a:blip r:embed="rId3"/>
          <a:stretch>
            <a:fillRect/>
          </a:stretch>
        </p:blipFill>
        <p:spPr>
          <a:xfrm>
            <a:off x="10699048" y="150142"/>
            <a:ext cx="976463" cy="972326"/>
          </a:xfrm>
          <a:prstGeom prst="rect">
            <a:avLst/>
          </a:prstGeom>
        </p:spPr>
      </p:pic>
    </p:spTree>
    <p:extLst>
      <p:ext uri="{BB962C8B-B14F-4D97-AF65-F5344CB8AC3E}">
        <p14:creationId xmlns:p14="http://schemas.microsoft.com/office/powerpoint/2010/main" val="2467572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spTree>
    <p:extLst>
      <p:ext uri="{BB962C8B-B14F-4D97-AF65-F5344CB8AC3E}">
        <p14:creationId xmlns:p14="http://schemas.microsoft.com/office/powerpoint/2010/main" val="2062658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6AAF43-2E4B-449B-AB12-E11EC3619830}"/>
              </a:ext>
            </a:extLst>
          </p:cNvPr>
          <p:cNvPicPr>
            <a:picLocks noChangeAspect="1"/>
          </p:cNvPicPr>
          <p:nvPr/>
        </p:nvPicPr>
        <p:blipFill>
          <a:blip r:embed="rId2"/>
          <a:stretch>
            <a:fillRect/>
          </a:stretch>
        </p:blipFill>
        <p:spPr>
          <a:xfrm>
            <a:off x="411843" y="1845357"/>
            <a:ext cx="11353800" cy="3167285"/>
          </a:xfrm>
          <a:prstGeom prst="rect">
            <a:avLst/>
          </a:prstGeom>
        </p:spPr>
      </p:pic>
    </p:spTree>
    <p:extLst>
      <p:ext uri="{BB962C8B-B14F-4D97-AF65-F5344CB8AC3E}">
        <p14:creationId xmlns:p14="http://schemas.microsoft.com/office/powerpoint/2010/main" val="245841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Büyük Veri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311588" cy="4934036"/>
          </a:xfrm>
        </p:spPr>
        <p:txBody>
          <a:bodyPr>
            <a:normAutofit fontScale="62500" lnSpcReduction="20000"/>
          </a:bodyPr>
          <a:lstStyle/>
          <a:p>
            <a:pPr algn="just"/>
            <a:r>
              <a:rPr lang="tr-TR" dirty="0">
                <a:solidFill>
                  <a:srgbClr val="03579D"/>
                </a:solidFill>
              </a:rPr>
              <a:t>Büyük Veri : veriyi analiz etmek, veriden değerli bilgileri elde etmek için </a:t>
            </a:r>
            <a:r>
              <a:rPr lang="tr-TR" dirty="0" err="1">
                <a:solidFill>
                  <a:srgbClr val="03579D"/>
                </a:solidFill>
              </a:rPr>
              <a:t>kullanılr</a:t>
            </a:r>
            <a:r>
              <a:rPr lang="tr-TR" dirty="0">
                <a:solidFill>
                  <a:srgbClr val="03579D"/>
                </a:solidFill>
              </a:rPr>
              <a:t>. Bazı önemli unsurlar </a:t>
            </a:r>
            <a:r>
              <a:rPr lang="tr-TR" dirty="0" err="1">
                <a:solidFill>
                  <a:srgbClr val="03579D"/>
                </a:solidFill>
              </a:rPr>
              <a:t>vadır</a:t>
            </a:r>
            <a:r>
              <a:rPr lang="tr-TR" dirty="0">
                <a:solidFill>
                  <a:srgbClr val="03579D"/>
                </a:solidFill>
              </a:rPr>
              <a:t>. V ile ifade edilmektedirler. Bu özellikler var olduğu müddetçe büyük veri denilmektedir. 8V görselinde;</a:t>
            </a:r>
          </a:p>
          <a:p>
            <a:pPr algn="just"/>
            <a:r>
              <a:rPr lang="tr-TR" dirty="0" err="1">
                <a:solidFill>
                  <a:srgbClr val="03579D"/>
                </a:solidFill>
              </a:rPr>
              <a:t>Viscosity</a:t>
            </a:r>
            <a:r>
              <a:rPr lang="tr-TR" dirty="0">
                <a:solidFill>
                  <a:srgbClr val="03579D"/>
                </a:solidFill>
              </a:rPr>
              <a:t> : veri kaynaklarının çeşitliliğini ifade eder. </a:t>
            </a:r>
          </a:p>
          <a:p>
            <a:pPr algn="just"/>
            <a:r>
              <a:rPr lang="tr-TR" dirty="0" err="1">
                <a:solidFill>
                  <a:srgbClr val="03579D"/>
                </a:solidFill>
              </a:rPr>
              <a:t>Velocity</a:t>
            </a:r>
            <a:r>
              <a:rPr lang="tr-TR" dirty="0">
                <a:solidFill>
                  <a:srgbClr val="03579D"/>
                </a:solidFill>
              </a:rPr>
              <a:t> : hız, değişimin hızı</a:t>
            </a:r>
          </a:p>
          <a:p>
            <a:pPr algn="just"/>
            <a:r>
              <a:rPr lang="tr-TR" dirty="0" err="1">
                <a:solidFill>
                  <a:srgbClr val="03579D"/>
                </a:solidFill>
              </a:rPr>
              <a:t>Veracity</a:t>
            </a:r>
            <a:r>
              <a:rPr lang="tr-TR" dirty="0">
                <a:solidFill>
                  <a:srgbClr val="03579D"/>
                </a:solidFill>
              </a:rPr>
              <a:t> : doğruluk, güvenirlilik</a:t>
            </a:r>
          </a:p>
          <a:p>
            <a:pPr algn="just"/>
            <a:r>
              <a:rPr lang="tr-TR" dirty="0" err="1">
                <a:solidFill>
                  <a:srgbClr val="03579D"/>
                </a:solidFill>
              </a:rPr>
              <a:t>Variability</a:t>
            </a:r>
            <a:r>
              <a:rPr lang="tr-TR" dirty="0">
                <a:solidFill>
                  <a:srgbClr val="03579D"/>
                </a:solidFill>
              </a:rPr>
              <a:t>: değişkenlik, </a:t>
            </a:r>
          </a:p>
          <a:p>
            <a:pPr algn="just"/>
            <a:r>
              <a:rPr lang="tr-TR" dirty="0">
                <a:solidFill>
                  <a:srgbClr val="03579D"/>
                </a:solidFill>
              </a:rPr>
              <a:t>Volume : büyüklük, hacim ne kadar büyük olursa büyük veri kavramı ortaya çıkmaktadır. </a:t>
            </a:r>
          </a:p>
          <a:p>
            <a:pPr algn="just"/>
            <a:r>
              <a:rPr lang="tr-TR" dirty="0" err="1">
                <a:solidFill>
                  <a:srgbClr val="03579D"/>
                </a:solidFill>
              </a:rPr>
              <a:t>Variety</a:t>
            </a:r>
            <a:r>
              <a:rPr lang="tr-TR" dirty="0">
                <a:solidFill>
                  <a:srgbClr val="03579D"/>
                </a:solidFill>
              </a:rPr>
              <a:t> : çeşitlilik, farklı veri kaynaklarından farklı şekillerde veriler gelebilmektedir. </a:t>
            </a:r>
          </a:p>
          <a:p>
            <a:pPr algn="just"/>
            <a:r>
              <a:rPr lang="tr-TR" dirty="0">
                <a:solidFill>
                  <a:srgbClr val="03579D"/>
                </a:solidFill>
              </a:rPr>
              <a:t>Value : değer</a:t>
            </a:r>
          </a:p>
          <a:p>
            <a:pPr algn="just"/>
            <a:r>
              <a:rPr lang="tr-TR" dirty="0" err="1">
                <a:solidFill>
                  <a:srgbClr val="03579D"/>
                </a:solidFill>
              </a:rPr>
              <a:t>Visualization</a:t>
            </a:r>
            <a:r>
              <a:rPr lang="tr-TR" dirty="0">
                <a:solidFill>
                  <a:srgbClr val="03579D"/>
                </a:solidFill>
              </a:rPr>
              <a:t> : görselleştirme, sonuç olarak ortaya çıkan bir ifadenin görsel olarak sunulmasıdır. </a:t>
            </a:r>
          </a:p>
          <a:p>
            <a:pPr marL="0" indent="0" algn="just">
              <a:buNone/>
            </a:pPr>
            <a:endParaRPr lang="tr-TR" dirty="0">
              <a:solidFill>
                <a:srgbClr val="03579D"/>
              </a:solidFill>
            </a:endParaRPr>
          </a:p>
        </p:txBody>
      </p:sp>
      <p:pic>
        <p:nvPicPr>
          <p:cNvPr id="5" name="Resim 4">
            <a:extLst>
              <a:ext uri="{FF2B5EF4-FFF2-40B4-BE49-F238E27FC236}">
                <a16:creationId xmlns:a16="http://schemas.microsoft.com/office/drawing/2014/main" id="{FE3539C7-D8C2-43D9-825E-19746AE774EB}"/>
              </a:ext>
            </a:extLst>
          </p:cNvPr>
          <p:cNvPicPr>
            <a:picLocks noChangeAspect="1"/>
          </p:cNvPicPr>
          <p:nvPr/>
        </p:nvPicPr>
        <p:blipFill>
          <a:blip r:embed="rId3"/>
          <a:stretch>
            <a:fillRect/>
          </a:stretch>
        </p:blipFill>
        <p:spPr>
          <a:xfrm>
            <a:off x="6096000" y="1722851"/>
            <a:ext cx="5961283" cy="3974187"/>
          </a:xfrm>
          <a:prstGeom prst="rect">
            <a:avLst/>
          </a:prstGeom>
        </p:spPr>
      </p:pic>
    </p:spTree>
    <p:extLst>
      <p:ext uri="{BB962C8B-B14F-4D97-AF65-F5344CB8AC3E}">
        <p14:creationId xmlns:p14="http://schemas.microsoft.com/office/powerpoint/2010/main" val="296982882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5995</TotalTime>
  <Words>3106</Words>
  <Application>Microsoft Office PowerPoint</Application>
  <PresentationFormat>Geniş ekran</PresentationFormat>
  <Paragraphs>401</Paragraphs>
  <Slides>84</Slides>
  <Notes>6</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84</vt:i4>
      </vt:variant>
    </vt:vector>
  </HeadingPairs>
  <TitlesOfParts>
    <vt:vector size="88" baseType="lpstr">
      <vt:lpstr>Arial</vt:lpstr>
      <vt:lpstr>Calibri</vt:lpstr>
      <vt:lpstr>Calibri Light</vt:lpstr>
      <vt:lpstr>Office Teması</vt:lpstr>
      <vt:lpstr>PowerPoint Sunusu</vt:lpstr>
      <vt:lpstr>Ajanda</vt:lpstr>
      <vt:lpstr>Kullanılacak Kaynaklar</vt:lpstr>
      <vt:lpstr>Veri Modelleme Teknikleri</vt:lpstr>
      <vt:lpstr>Veri Modelleme Teknikleri</vt:lpstr>
      <vt:lpstr>Veri Modelleri</vt:lpstr>
      <vt:lpstr>Veri Görselleştirme</vt:lpstr>
      <vt:lpstr>Veri Analizi</vt:lpstr>
      <vt:lpstr>Büyük Veri</vt:lpstr>
      <vt:lpstr>Veri Modelleri</vt:lpstr>
      <vt:lpstr>Veri Modeli Türleri</vt:lpstr>
      <vt:lpstr>Kavramsal Veri Modeli</vt:lpstr>
      <vt:lpstr>Mantıksal Veri Modeli</vt:lpstr>
      <vt:lpstr>Kavramsal Veri Modeli – Mantıksal Veri Modeli</vt:lpstr>
      <vt:lpstr>Fiziksel Veri Modeli</vt:lpstr>
      <vt:lpstr>Uygulama</vt:lpstr>
      <vt:lpstr>Verinin Kalitesi ve Bütünlüğü</vt:lpstr>
      <vt:lpstr>Veri Kalitesi</vt:lpstr>
      <vt:lpstr>Veri Kalitesi -</vt:lpstr>
      <vt:lpstr>Veri Kalitesi -</vt:lpstr>
      <vt:lpstr>Veri Kalitesini Bozan Sebepler</vt:lpstr>
      <vt:lpstr>Veri Kalitesini Arttırma Süreci</vt:lpstr>
      <vt:lpstr>Veri Temizleme</vt:lpstr>
      <vt:lpstr>Veri Optimizasyonu </vt:lpstr>
      <vt:lpstr>Veri Bütünlüğü</vt:lpstr>
      <vt:lpstr>Veri Bütünlüğü Sağlama</vt:lpstr>
      <vt:lpstr>Veri Görselleştirme</vt:lpstr>
      <vt:lpstr>Veri Görselleştirmede Amaç</vt:lpstr>
      <vt:lpstr>Veri Görselleştirmenin Faydaları</vt:lpstr>
      <vt:lpstr>Veri Görselleştirme</vt:lpstr>
      <vt:lpstr>Veri Görselleştirme Yöntemleri</vt:lpstr>
      <vt:lpstr>Veri Görselleştirme Yöntemleri</vt:lpstr>
      <vt:lpstr>Veri Görselleştirme Yöntemleri</vt:lpstr>
      <vt:lpstr>Veri Görselleştirme Yöntemleri</vt:lpstr>
      <vt:lpstr>Veri Görselleştirme Yöntemleri</vt:lpstr>
      <vt:lpstr>Veri Görselleştirme Yöntemleri</vt:lpstr>
      <vt:lpstr>Veri Görselleştirme Yöntemleri</vt:lpstr>
      <vt:lpstr>Veri Görselleştirme Araçları</vt:lpstr>
      <vt:lpstr>Veri Görselleştirme Araçları</vt:lpstr>
      <vt:lpstr>Veri Görselleştirme Teknikleri</vt:lpstr>
      <vt:lpstr>Veri Görselleştirme Teknikleri</vt:lpstr>
      <vt:lpstr>Veri Tabanı ve Veri Ambarı Kavramları</vt:lpstr>
      <vt:lpstr>Veri Tabanı Avantaj ve Dezavantajları</vt:lpstr>
      <vt:lpstr>Veri Tabanı Kavramları</vt:lpstr>
      <vt:lpstr>Veri Tabanı Kavramları</vt:lpstr>
      <vt:lpstr>Veri Tabanı Kavramları</vt:lpstr>
      <vt:lpstr>Veri Tabanı Yönetim Sistemleri</vt:lpstr>
      <vt:lpstr>Veri Ambarı</vt:lpstr>
      <vt:lpstr>Veri Ambarı Avantaj ve Dezavatları</vt:lpstr>
      <vt:lpstr>PowerPoint Sunusu</vt:lpstr>
      <vt:lpstr>Veri Ambarlarının Evrimi:  Veri Analizinden Yapay Zekâ ve Makine Öğrenimine</vt:lpstr>
      <vt:lpstr>PowerPoint Sunusu</vt:lpstr>
      <vt:lpstr>İş Analizi Kavramı</vt:lpstr>
      <vt:lpstr>Neden İş Analizi</vt:lpstr>
      <vt:lpstr>İş Analizi Süreci</vt:lpstr>
      <vt:lpstr>İş Analisti</vt:lpstr>
      <vt:lpstr>İş Zekası (BI – Business Intelligence) Kavramı</vt:lpstr>
      <vt:lpstr>İş Zekası Süreci</vt:lpstr>
      <vt:lpstr>İş Zekası Bileşenleri</vt:lpstr>
      <vt:lpstr>İş Zekası Sistemlerinin Avantaj ve Dezavantajları</vt:lpstr>
      <vt:lpstr>İş Zekası Sistemlerinin Kullanıcıları</vt:lpstr>
      <vt:lpstr>Veri Madenciliği</vt:lpstr>
      <vt:lpstr>Veri Madenciliği Süreci</vt:lpstr>
      <vt:lpstr>Veri Madenciliği Süreci</vt:lpstr>
      <vt:lpstr>Veri Madenciliği Süreci</vt:lpstr>
      <vt:lpstr>Veri Madenciliği Süreci</vt:lpstr>
      <vt:lpstr>Veri Madenciliği Yöntemleri</vt:lpstr>
      <vt:lpstr>Sınıflandırma</vt:lpstr>
      <vt:lpstr>Sınıflandırma Süreci</vt:lpstr>
      <vt:lpstr>Uygulama : Kredi Veri Seti</vt:lpstr>
      <vt:lpstr>Uygulama : Kredi Veri Seti</vt:lpstr>
      <vt:lpstr>Kümeleme</vt:lpstr>
      <vt:lpstr>Uygulama</vt:lpstr>
      <vt:lpstr>Birliktelik Kuralları</vt:lpstr>
      <vt:lpstr>Uygulama : Alışveriş Sepeti</vt:lpstr>
      <vt:lpstr>Veri Madenciliği Araçları</vt:lpstr>
      <vt:lpstr>Weka</vt:lpstr>
      <vt:lpstr>Knime</vt:lpstr>
      <vt:lpstr>R Veri Analizi Aracı</vt:lpstr>
      <vt:lpstr>Rapid Miner</vt:lpstr>
      <vt:lpstr>IBM SPSS</vt:lpstr>
      <vt:lpstr>Orange</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Windows Kullanıcısı</dc:creator>
  <cp:lastModifiedBy>Nano</cp:lastModifiedBy>
  <cp:revision>540</cp:revision>
  <dcterms:created xsi:type="dcterms:W3CDTF">2021-03-10T07:06:56Z</dcterms:created>
  <dcterms:modified xsi:type="dcterms:W3CDTF">2022-01-25T03:54:45Z</dcterms:modified>
</cp:coreProperties>
</file>